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5" r:id="rId2"/>
    <p:sldId id="266" r:id="rId3"/>
    <p:sldId id="256" r:id="rId4"/>
    <p:sldId id="258" r:id="rId5"/>
    <p:sldId id="257" r:id="rId6"/>
    <p:sldId id="259" r:id="rId7"/>
    <p:sldId id="261" r:id="rId8"/>
    <p:sldId id="260" r:id="rId9"/>
    <p:sldId id="267" r:id="rId10"/>
    <p:sldId id="262" r:id="rId11"/>
    <p:sldId id="263" r:id="rId12"/>
    <p:sldId id="264" r:id="rId13"/>
    <p:sldId id="278" r:id="rId14"/>
    <p:sldId id="270" r:id="rId15"/>
    <p:sldId id="271" r:id="rId16"/>
    <p:sldId id="268" r:id="rId17"/>
    <p:sldId id="272" r:id="rId18"/>
    <p:sldId id="276" r:id="rId19"/>
    <p:sldId id="273" r:id="rId20"/>
    <p:sldId id="275" r:id="rId21"/>
    <p:sldId id="277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0000FF"/>
    <a:srgbClr val="FF6600"/>
    <a:srgbClr val="CDCEC9"/>
    <a:srgbClr val="000099"/>
    <a:srgbClr val="0033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8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EFA23-FB35-4561-AFCD-A807B6CFC539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8F0B5-F3FC-4F8A-8124-A690D4DA2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39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8F0B5-F3FC-4F8A-8124-A690D4DA210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75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78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0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62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11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78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5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7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6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8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18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6D4C2-6B95-4C28-9D70-0E8629553CDA}" type="datetimeFigureOut">
              <a:rPr lang="en-IN" smtClean="0"/>
              <a:t>12-09-2025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B278D-0D28-4541-A32E-3B62F9A74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34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D74A5-F9D6-3CFF-77C3-DB63A31A4C0B}"/>
              </a:ext>
            </a:extLst>
          </p:cNvPr>
          <p:cNvSpPr txBox="1"/>
          <p:nvPr/>
        </p:nvSpPr>
        <p:spPr>
          <a:xfrm>
            <a:off x="828675" y="2466975"/>
            <a:ext cx="7600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Semiconductor Growth: Bulk and Low dimensional system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F46EB-19BB-E9F1-8AEF-EDB90BE1F744}"/>
              </a:ext>
            </a:extLst>
          </p:cNvPr>
          <p:cNvSpPr txBox="1"/>
          <p:nvPr/>
        </p:nvSpPr>
        <p:spPr>
          <a:xfrm>
            <a:off x="3626573" y="3878818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PHY 312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938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llman-Kinetics - The Semiconductor Manufacturing Process: Wafer Lapping &amp;  Polishing">
            <a:extLst>
              <a:ext uri="{FF2B5EF4-FFF2-40B4-BE49-F238E27FC236}">
                <a16:creationId xmlns:a16="http://schemas.microsoft.com/office/drawing/2014/main" id="{8320D503-83A0-1B21-E9EB-7B219B1B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7" y="2356150"/>
            <a:ext cx="3467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Importance of Wafer Edge in Wafer Bonding Technologies and Related Wafer  Edge Engineering Methods - IOPscience">
            <a:extLst>
              <a:ext uri="{FF2B5EF4-FFF2-40B4-BE49-F238E27FC236}">
                <a16:creationId xmlns:a16="http://schemas.microsoft.com/office/drawing/2014/main" id="{F19FEC2C-3EAE-A478-2017-1EBB99F94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63" y="2983886"/>
            <a:ext cx="4035720" cy="159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1ADB4-DF26-86F1-3D01-8E2F91996483}"/>
              </a:ext>
            </a:extLst>
          </p:cNvPr>
          <p:cNvSpPr txBox="1"/>
          <p:nvPr/>
        </p:nvSpPr>
        <p:spPr>
          <a:xfrm>
            <a:off x="785308" y="677732"/>
            <a:ext cx="5717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Wafer Lapping and Edge rounding:</a:t>
            </a:r>
            <a:endParaRPr lang="en-IN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0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DD045C-8BCC-3175-F4ED-E9301538B774}"/>
              </a:ext>
            </a:extLst>
          </p:cNvPr>
          <p:cNvSpPr txBox="1"/>
          <p:nvPr/>
        </p:nvSpPr>
        <p:spPr>
          <a:xfrm>
            <a:off x="505608" y="1237129"/>
            <a:ext cx="830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Finally, after polishing using silica and chemical treatment</a:t>
            </a:r>
            <a:endParaRPr lang="en-IN" sz="2400" b="1" dirty="0">
              <a:solidFill>
                <a:srgbClr val="FF66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880010B-4634-AC11-001D-3CEF1F87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57" y="2486305"/>
            <a:ext cx="2905125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621024-BB42-FC44-2FBA-15887C41695F}"/>
              </a:ext>
            </a:extLst>
          </p:cNvPr>
          <p:cNvSpPr txBox="1"/>
          <p:nvPr/>
        </p:nvSpPr>
        <p:spPr>
          <a:xfrm>
            <a:off x="5353052" y="3757315"/>
            <a:ext cx="290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SiO</a:t>
            </a:r>
            <a:r>
              <a:rPr lang="en-US" baseline="-25000" dirty="0"/>
              <a:t>2</a:t>
            </a:r>
            <a:r>
              <a:rPr lang="en-US" dirty="0"/>
              <a:t> particle and NaOH treatment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297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SW Czochralski (Cz) ingot pulling">
            <a:hlinkClick r:id="" action="ppaction://media"/>
            <a:extLst>
              <a:ext uri="{FF2B5EF4-FFF2-40B4-BE49-F238E27FC236}">
                <a16:creationId xmlns:a16="http://schemas.microsoft.com/office/drawing/2014/main" id="{5A88F3FB-9C9D-5235-821F-3D9371BDD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DC7D6-C1FB-5543-03CE-72C02D388FEB}"/>
              </a:ext>
            </a:extLst>
          </p:cNvPr>
          <p:cNvSpPr txBox="1"/>
          <p:nvPr/>
        </p:nvSpPr>
        <p:spPr>
          <a:xfrm>
            <a:off x="7512200" y="6279678"/>
            <a:ext cx="1377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Video: YouTube</a:t>
            </a:r>
            <a:endParaRPr lang="en-I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ADC95A4E-ED7E-0A9F-57C2-901350C7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877768"/>
            <a:ext cx="6038850" cy="330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04D18-CD3F-D7C2-369D-8114D5477B44}"/>
              </a:ext>
            </a:extLst>
          </p:cNvPr>
          <p:cNvSpPr txBox="1"/>
          <p:nvPr/>
        </p:nvSpPr>
        <p:spPr>
          <a:xfrm>
            <a:off x="676275" y="5100935"/>
            <a:ext cx="8115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Burgers vector</a:t>
            </a:r>
            <a:r>
              <a:rPr lang="en-US" sz="1600" dirty="0"/>
              <a:t>: magnitude and direction of the lattice distortion resulting from a dislocation in a crystal lattice.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25FD-BC4D-DE4B-30C7-3FA419DF964D}"/>
              </a:ext>
            </a:extLst>
          </p:cNvPr>
          <p:cNvSpPr txBox="1"/>
          <p:nvPr/>
        </p:nvSpPr>
        <p:spPr>
          <a:xfrm>
            <a:off x="990600" y="4017278"/>
            <a:ext cx="164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Edge dislocation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2F18A-DF1C-3262-EAFE-6C00A68740E0}"/>
              </a:ext>
            </a:extLst>
          </p:cNvPr>
          <p:cNvSpPr txBox="1"/>
          <p:nvPr/>
        </p:nvSpPr>
        <p:spPr>
          <a:xfrm>
            <a:off x="7001106" y="4186555"/>
            <a:ext cx="17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Screw dislocation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3EDC2-99C5-1CE7-8A1E-BFDCF2C8FEE6}"/>
              </a:ext>
            </a:extLst>
          </p:cNvPr>
          <p:cNvSpPr txBox="1"/>
          <p:nvPr/>
        </p:nvSpPr>
        <p:spPr>
          <a:xfrm>
            <a:off x="2895600" y="6000750"/>
            <a:ext cx="316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about point dislocation?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A67CF-8825-1BE4-EBD5-77BF5AE4A061}"/>
              </a:ext>
            </a:extLst>
          </p:cNvPr>
          <p:cNvSpPr txBox="1"/>
          <p:nvPr/>
        </p:nvSpPr>
        <p:spPr>
          <a:xfrm>
            <a:off x="7753350" y="6461590"/>
            <a:ext cx="1329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Image: Wikipedia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8750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BA27E-C165-C1F0-5338-05652B912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F5205-19B7-1F84-2682-AF737F693CA0}"/>
              </a:ext>
            </a:extLst>
          </p:cNvPr>
          <p:cNvSpPr txBox="1"/>
          <p:nvPr/>
        </p:nvSpPr>
        <p:spPr>
          <a:xfrm>
            <a:off x="436098" y="576775"/>
            <a:ext cx="4209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Molecular beam epitaxy:</a:t>
            </a:r>
            <a:endParaRPr lang="en-IN" sz="2800" b="1" dirty="0">
              <a:solidFill>
                <a:srgbClr val="FF66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AB38C-C92D-B783-64A7-6EC0727D65EC}"/>
              </a:ext>
            </a:extLst>
          </p:cNvPr>
          <p:cNvSpPr txBox="1"/>
          <p:nvPr/>
        </p:nvSpPr>
        <p:spPr>
          <a:xfrm>
            <a:off x="6672641" y="2543174"/>
            <a:ext cx="1560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Precursors:</a:t>
            </a:r>
          </a:p>
          <a:p>
            <a:r>
              <a:rPr lang="en-US" dirty="0"/>
              <a:t>Ga, As, In, </a:t>
            </a:r>
            <a:r>
              <a:rPr lang="en-US" dirty="0" err="1"/>
              <a:t>etc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99BA8-262D-5F84-287C-1833E478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44" y="1238249"/>
            <a:ext cx="5103270" cy="52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lecular Beam Epitaxy: Nex-Gen Solar Cell Production | by Informative  Solar | Medium">
            <a:extLst>
              <a:ext uri="{FF2B5EF4-FFF2-40B4-BE49-F238E27FC236}">
                <a16:creationId xmlns:a16="http://schemas.microsoft.com/office/drawing/2014/main" id="{66360545-D46C-9515-729C-1D967C9B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5575"/>
            <a:ext cx="9144000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44BBA-8537-B9AD-C690-F79662D9C882}"/>
              </a:ext>
            </a:extLst>
          </p:cNvPr>
          <p:cNvSpPr txBox="1"/>
          <p:nvPr/>
        </p:nvSpPr>
        <p:spPr>
          <a:xfrm>
            <a:off x="436098" y="576775"/>
            <a:ext cx="4209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Molecular beam epitaxy:</a:t>
            </a:r>
            <a:endParaRPr lang="en-IN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3ECB-6279-6CCA-C90A-317E3B1BD8C7}"/>
              </a:ext>
            </a:extLst>
          </p:cNvPr>
          <p:cNvSpPr txBox="1"/>
          <p:nvPr/>
        </p:nvSpPr>
        <p:spPr>
          <a:xfrm>
            <a:off x="436098" y="576775"/>
            <a:ext cx="5845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Metal organic vapor phase epitaxy:</a:t>
            </a:r>
            <a:endParaRPr lang="en-IN" sz="2800" b="1" dirty="0">
              <a:solidFill>
                <a:srgbClr val="FF6600"/>
              </a:solidFill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E9F68F0-2067-581F-6B93-F202911A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5" y="1586260"/>
            <a:ext cx="4310743" cy="2749452"/>
          </a:xfrm>
          <a:prstGeom prst="rect">
            <a:avLst/>
          </a:prstGeom>
        </p:spPr>
      </p:pic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E40260CE-C5CA-7CBE-AE36-6EB93B13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68" y="1716182"/>
            <a:ext cx="2872146" cy="287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449CC8C0-7FC6-2D30-8BE0-10C813638F8D}"/>
              </a:ext>
            </a:extLst>
          </p:cNvPr>
          <p:cNvSpPr txBox="1"/>
          <p:nvPr/>
        </p:nvSpPr>
        <p:spPr>
          <a:xfrm>
            <a:off x="5994268" y="4846075"/>
            <a:ext cx="26774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Precursors: </a:t>
            </a:r>
          </a:p>
          <a:p>
            <a:r>
              <a:rPr lang="en-US" sz="1400" dirty="0"/>
              <a:t>Trimethylindium, (CH</a:t>
            </a:r>
            <a:r>
              <a:rPr lang="en-US" sz="1400" baseline="-25000" dirty="0"/>
              <a:t>3</a:t>
            </a:r>
            <a:r>
              <a:rPr lang="en-US" sz="1400" dirty="0"/>
              <a:t>)</a:t>
            </a:r>
            <a:r>
              <a:rPr lang="en-US" sz="1400" baseline="-25000" dirty="0"/>
              <a:t>3</a:t>
            </a:r>
            <a:r>
              <a:rPr lang="en-US" sz="1400" dirty="0"/>
              <a:t>In</a:t>
            </a:r>
          </a:p>
          <a:p>
            <a:r>
              <a:rPr lang="en-US" sz="1400" dirty="0"/>
              <a:t>Trimethylgallium, (CH</a:t>
            </a:r>
            <a:r>
              <a:rPr lang="en-US" sz="1400" baseline="-25000" dirty="0"/>
              <a:t>3</a:t>
            </a:r>
            <a:r>
              <a:rPr lang="en-US" sz="1400" dirty="0"/>
              <a:t>)</a:t>
            </a:r>
            <a:r>
              <a:rPr lang="en-US" sz="1400" baseline="-25000" dirty="0"/>
              <a:t>3</a:t>
            </a:r>
            <a:r>
              <a:rPr lang="en-US" sz="1400" dirty="0"/>
              <a:t>Ga</a:t>
            </a:r>
          </a:p>
          <a:p>
            <a:r>
              <a:rPr lang="en-US" sz="1400" dirty="0"/>
              <a:t>Triethylaluminium, (CH</a:t>
            </a:r>
            <a:r>
              <a:rPr lang="en-US" sz="1400" baseline="-25000" dirty="0"/>
              <a:t>3</a:t>
            </a:r>
            <a:r>
              <a:rPr lang="en-US" sz="1400" dirty="0"/>
              <a:t>)</a:t>
            </a:r>
            <a:r>
              <a:rPr lang="en-US" sz="1400" baseline="-25000" dirty="0"/>
              <a:t>3</a:t>
            </a:r>
            <a:r>
              <a:rPr lang="en-US" sz="1400" dirty="0"/>
              <a:t>Al</a:t>
            </a:r>
          </a:p>
          <a:p>
            <a:r>
              <a:rPr lang="en-US" sz="1400" dirty="0"/>
              <a:t>Arsene (AsH</a:t>
            </a:r>
            <a:r>
              <a:rPr lang="en-US" sz="1400" baseline="-25000" dirty="0"/>
              <a:t>3</a:t>
            </a:r>
            <a:r>
              <a:rPr lang="en-US" sz="1400" dirty="0"/>
              <a:t>),</a:t>
            </a:r>
          </a:p>
          <a:p>
            <a:r>
              <a:rPr lang="en-US" sz="1400" dirty="0"/>
              <a:t>Phosphine (PH</a:t>
            </a:r>
            <a:r>
              <a:rPr lang="en-US" sz="1400" baseline="-25000" dirty="0"/>
              <a:t>3</a:t>
            </a:r>
            <a:r>
              <a:rPr lang="en-US" sz="1400" dirty="0"/>
              <a:t>),</a:t>
            </a:r>
          </a:p>
          <a:p>
            <a:r>
              <a:rPr lang="en-US" sz="1400" dirty="0"/>
              <a:t>Silane (SiH</a:t>
            </a:r>
            <a:r>
              <a:rPr lang="en-US" sz="1400" baseline="-25000" dirty="0"/>
              <a:t>4</a:t>
            </a:r>
            <a:r>
              <a:rPr lang="en-US" sz="1400" dirty="0"/>
              <a:t>)</a:t>
            </a:r>
            <a:endParaRPr lang="en-I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A9032-1849-EAC2-1F8C-A89AB29F2093}"/>
              </a:ext>
            </a:extLst>
          </p:cNvPr>
          <p:cNvSpPr txBox="1"/>
          <p:nvPr/>
        </p:nvSpPr>
        <p:spPr>
          <a:xfrm>
            <a:off x="0" y="6308013"/>
            <a:ext cx="2677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Image: PhD Thesis, Subhomoy Haldar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55270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OVPE of III-V semiconductors nanostructures | IMM Container">
            <a:extLst>
              <a:ext uri="{FF2B5EF4-FFF2-40B4-BE49-F238E27FC236}">
                <a16:creationId xmlns:a16="http://schemas.microsoft.com/office/drawing/2014/main" id="{4F2F4C87-995C-B50F-648C-F9507774D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3" b="12252"/>
          <a:stretch>
            <a:fillRect/>
          </a:stretch>
        </p:blipFill>
        <p:spPr bwMode="auto">
          <a:xfrm>
            <a:off x="4762" y="1248031"/>
            <a:ext cx="9139238" cy="51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B0CF44-E523-F540-EA10-AA930B370FB8}"/>
              </a:ext>
            </a:extLst>
          </p:cNvPr>
          <p:cNvSpPr txBox="1"/>
          <p:nvPr/>
        </p:nvSpPr>
        <p:spPr>
          <a:xfrm>
            <a:off x="436098" y="576775"/>
            <a:ext cx="5845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Metal organic vapor phase epitaxy:</a:t>
            </a:r>
            <a:endParaRPr lang="en-IN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065466C7-5917-915E-46C6-8DE4EC90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86"/>
          <a:stretch>
            <a:fillRect/>
          </a:stretch>
        </p:blipFill>
        <p:spPr>
          <a:xfrm>
            <a:off x="580913" y="1944829"/>
            <a:ext cx="3324113" cy="2968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89640-9A48-9610-5C07-32BA6907D372}"/>
              </a:ext>
            </a:extLst>
          </p:cNvPr>
          <p:cNvSpPr txBox="1"/>
          <p:nvPr/>
        </p:nvSpPr>
        <p:spPr>
          <a:xfrm>
            <a:off x="693869" y="67594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Growth of quantum well:</a:t>
            </a:r>
            <a:endParaRPr lang="en-IN" sz="2800" b="1" dirty="0">
              <a:solidFill>
                <a:srgbClr val="FF66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FFFBB-4DC9-1A06-F28E-3EFE8C53F35C}"/>
              </a:ext>
            </a:extLst>
          </p:cNvPr>
          <p:cNvSpPr/>
          <p:nvPr/>
        </p:nvSpPr>
        <p:spPr>
          <a:xfrm>
            <a:off x="532504" y="2119256"/>
            <a:ext cx="322730" cy="311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diagram of a graphene surface&#10;&#10;AI-generated content may be incorrect.">
            <a:extLst>
              <a:ext uri="{FF2B5EF4-FFF2-40B4-BE49-F238E27FC236}">
                <a16:creationId xmlns:a16="http://schemas.microsoft.com/office/drawing/2014/main" id="{6503D444-A040-6698-2ED3-174BA337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3"/>
          <a:stretch>
            <a:fillRect/>
          </a:stretch>
        </p:blipFill>
        <p:spPr>
          <a:xfrm>
            <a:off x="4281543" y="1371600"/>
            <a:ext cx="4173967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FA76BA-0BE6-6AFD-3911-FE9275F40CB5}"/>
              </a:ext>
            </a:extLst>
          </p:cNvPr>
          <p:cNvSpPr/>
          <p:nvPr/>
        </p:nvSpPr>
        <p:spPr>
          <a:xfrm>
            <a:off x="4577380" y="1538344"/>
            <a:ext cx="328107" cy="322729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9E9BC-5F90-1EC4-CA60-898EF6CFF468}"/>
              </a:ext>
            </a:extLst>
          </p:cNvPr>
          <p:cNvSpPr txBox="1"/>
          <p:nvPr/>
        </p:nvSpPr>
        <p:spPr>
          <a:xfrm>
            <a:off x="3925485" y="5653144"/>
            <a:ext cx="4886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Cross sectional Transmission electron microscopy</a:t>
            </a:r>
            <a:endParaRPr lang="en-IN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87DBE-7936-0CA6-F277-B5A2AABFF397}"/>
              </a:ext>
            </a:extLst>
          </p:cNvPr>
          <p:cNvSpPr txBox="1"/>
          <p:nvPr/>
        </p:nvSpPr>
        <p:spPr>
          <a:xfrm>
            <a:off x="6466600" y="6448425"/>
            <a:ext cx="2677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Image: PhD Thesis, Subhomoy Haldar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7249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ucleation and growth of metal-catalyzed silicon nanowires under plasma -  IOPscience">
            <a:extLst>
              <a:ext uri="{FF2B5EF4-FFF2-40B4-BE49-F238E27FC236}">
                <a16:creationId xmlns:a16="http://schemas.microsoft.com/office/drawing/2014/main" id="{70CEBE4E-7DBE-88FD-A087-B67220B58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622" y="2481943"/>
            <a:ext cx="4364592" cy="313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B2FE4-C8F2-CC29-B27C-C8CC42119655}"/>
              </a:ext>
            </a:extLst>
          </p:cNvPr>
          <p:cNvSpPr txBox="1"/>
          <p:nvPr/>
        </p:nvSpPr>
        <p:spPr>
          <a:xfrm>
            <a:off x="522515" y="718458"/>
            <a:ext cx="6348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Vapor Liquid Solid Crystal growth</a:t>
            </a:r>
            <a:endParaRPr lang="en-IN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9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d dune | Definition, Formation, &amp; Facts | Britannica">
            <a:extLst>
              <a:ext uri="{FF2B5EF4-FFF2-40B4-BE49-F238E27FC236}">
                <a16:creationId xmlns:a16="http://schemas.microsoft.com/office/drawing/2014/main" id="{7A29D15F-16CF-FC20-6161-54FAFC41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19" y="1305828"/>
            <a:ext cx="2800350" cy="18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09007-2E1F-A51F-E43D-760BAED71D9F}"/>
              </a:ext>
            </a:extLst>
          </p:cNvPr>
          <p:cNvSpPr txBox="1"/>
          <p:nvPr/>
        </p:nvSpPr>
        <p:spPr>
          <a:xfrm>
            <a:off x="1260673" y="3279089"/>
            <a:ext cx="234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Sands: silicon dioxide (SiO</a:t>
            </a:r>
            <a:r>
              <a:rPr lang="en-US" sz="1400" baseline="-25000" dirty="0"/>
              <a:t>2</a:t>
            </a:r>
            <a:r>
              <a:rPr lang="en-US" sz="1400" dirty="0"/>
              <a:t>)</a:t>
            </a:r>
            <a:endParaRPr lang="en-I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8D119-5EF9-91D6-70A6-298763B2639E}"/>
              </a:ext>
            </a:extLst>
          </p:cNvPr>
          <p:cNvSpPr txBox="1"/>
          <p:nvPr/>
        </p:nvSpPr>
        <p:spPr>
          <a:xfrm>
            <a:off x="781051" y="694253"/>
            <a:ext cx="388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Semiconductor growth (Si)</a:t>
            </a:r>
            <a:endParaRPr lang="en-IN" sz="2400" b="1" dirty="0">
              <a:solidFill>
                <a:srgbClr val="FF66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61A63-2E53-9CBC-363D-C512A60B0BB7}"/>
              </a:ext>
            </a:extLst>
          </p:cNvPr>
          <p:cNvSpPr txBox="1"/>
          <p:nvPr/>
        </p:nvSpPr>
        <p:spPr>
          <a:xfrm>
            <a:off x="4080840" y="1399400"/>
            <a:ext cx="293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Removal of ‘O’ at 1800 °C</a:t>
            </a: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SiO</a:t>
            </a:r>
            <a:r>
              <a:rPr lang="en-US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+ 2C  →  Si + 2CO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4D4192-6D84-42AF-E6A8-377463A4D053}"/>
              </a:ext>
            </a:extLst>
          </p:cNvPr>
          <p:cNvSpPr/>
          <p:nvPr/>
        </p:nvSpPr>
        <p:spPr>
          <a:xfrm>
            <a:off x="6145946" y="2045731"/>
            <a:ext cx="557213" cy="314325"/>
          </a:xfrm>
          <a:custGeom>
            <a:avLst/>
            <a:gdLst>
              <a:gd name="connsiteX0" fmla="*/ 0 w 1114425"/>
              <a:gd name="connsiteY0" fmla="*/ 0 h 314325"/>
              <a:gd name="connsiteX1" fmla="*/ 0 w 1114425"/>
              <a:gd name="connsiteY1" fmla="*/ 314325 h 314325"/>
              <a:gd name="connsiteX2" fmla="*/ 1114425 w 1114425"/>
              <a:gd name="connsiteY2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314325">
                <a:moveTo>
                  <a:pt x="0" y="0"/>
                </a:moveTo>
                <a:lnTo>
                  <a:pt x="0" y="314325"/>
                </a:lnTo>
                <a:lnTo>
                  <a:pt x="1114425" y="314325"/>
                </a:lnTo>
              </a:path>
            </a:pathLst>
          </a:custGeom>
          <a:noFill/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66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44AE3-69D4-C53F-D6F1-1B097BC4A09F}"/>
              </a:ext>
            </a:extLst>
          </p:cNvPr>
          <p:cNvSpPr txBox="1"/>
          <p:nvPr/>
        </p:nvSpPr>
        <p:spPr>
          <a:xfrm>
            <a:off x="6703158" y="2089872"/>
            <a:ext cx="222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</a:rPr>
              <a:t>Metallic grade semiconductor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~2N pure, Impurity: ~10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cm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-3</a:t>
            </a:r>
            <a:endParaRPr lang="en-IN" sz="1200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F00EE-1CF4-03EB-EE99-347647D13FBA}"/>
              </a:ext>
            </a:extLst>
          </p:cNvPr>
          <p:cNvSpPr txBox="1"/>
          <p:nvPr/>
        </p:nvSpPr>
        <p:spPr>
          <a:xfrm>
            <a:off x="4080840" y="2896969"/>
            <a:ext cx="3265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Refinement using chemicals</a:t>
            </a: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Si + 3HCl  →  SiHCl</a:t>
            </a:r>
            <a:r>
              <a:rPr lang="en-US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01CF9-0110-79CA-F33E-F6AA6F3D300D}"/>
              </a:ext>
            </a:extLst>
          </p:cNvPr>
          <p:cNvSpPr txBox="1"/>
          <p:nvPr/>
        </p:nvSpPr>
        <p:spPr>
          <a:xfrm>
            <a:off x="4080839" y="4112390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Heating (~ 1000 °C) under 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SiHCl</a:t>
            </a:r>
            <a:r>
              <a:rPr lang="en-US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Si + 3HCl </a:t>
            </a:r>
            <a:endParaRPr lang="en-US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FE5B4-0FB7-060A-3BBA-9BDB81D0D2F3}"/>
              </a:ext>
            </a:extLst>
          </p:cNvPr>
          <p:cNvSpPr txBox="1"/>
          <p:nvPr/>
        </p:nvSpPr>
        <p:spPr>
          <a:xfrm>
            <a:off x="6807934" y="4842213"/>
            <a:ext cx="2412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FF6600"/>
                </a:solidFill>
              </a:rPr>
              <a:t>Electronic-Grade Semiconductor</a:t>
            </a:r>
          </a:p>
          <a:p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&gt;9 N pure, Impurity: ~10</a:t>
            </a:r>
            <a:r>
              <a:rPr lang="en-IN" sz="1200" baseline="300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</a:rPr>
              <a:t> cm</a:t>
            </a:r>
            <a:r>
              <a:rPr lang="en-IN" sz="1200" baseline="30000" dirty="0">
                <a:solidFill>
                  <a:schemeClr val="bg1">
                    <a:lumMod val="50000"/>
                  </a:schemeClr>
                </a:solidFill>
              </a:rPr>
              <a:t>-3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45B3CD-950C-8A32-D78E-6FD2FFB75BAA}"/>
              </a:ext>
            </a:extLst>
          </p:cNvPr>
          <p:cNvSpPr/>
          <p:nvPr/>
        </p:nvSpPr>
        <p:spPr>
          <a:xfrm>
            <a:off x="6283555" y="4758721"/>
            <a:ext cx="419603" cy="314325"/>
          </a:xfrm>
          <a:custGeom>
            <a:avLst/>
            <a:gdLst>
              <a:gd name="connsiteX0" fmla="*/ 0 w 1114425"/>
              <a:gd name="connsiteY0" fmla="*/ 0 h 314325"/>
              <a:gd name="connsiteX1" fmla="*/ 0 w 1114425"/>
              <a:gd name="connsiteY1" fmla="*/ 314325 h 314325"/>
              <a:gd name="connsiteX2" fmla="*/ 1114425 w 1114425"/>
              <a:gd name="connsiteY2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425" h="314325">
                <a:moveTo>
                  <a:pt x="0" y="0"/>
                </a:moveTo>
                <a:lnTo>
                  <a:pt x="0" y="314325"/>
                </a:lnTo>
                <a:lnTo>
                  <a:pt x="1114425" y="314325"/>
                </a:lnTo>
              </a:path>
            </a:pathLst>
          </a:custGeom>
          <a:noFill/>
          <a:ln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BC7AF3-D693-DFA2-1233-5A01C953F4C2}"/>
              </a:ext>
            </a:extLst>
          </p:cNvPr>
          <p:cNvGrpSpPr/>
          <p:nvPr/>
        </p:nvGrpSpPr>
        <p:grpSpPr>
          <a:xfrm>
            <a:off x="967697" y="4614943"/>
            <a:ext cx="2800350" cy="1867386"/>
            <a:chOff x="4286700" y="4914414"/>
            <a:chExt cx="2800350" cy="186738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9595953-0531-A635-1D53-7D0F7ECCB0D1}"/>
                </a:ext>
              </a:extLst>
            </p:cNvPr>
            <p:cNvSpPr/>
            <p:nvPr/>
          </p:nvSpPr>
          <p:spPr>
            <a:xfrm>
              <a:off x="4286700" y="4914414"/>
              <a:ext cx="2800350" cy="1867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3911-5E93-92D5-A269-7FF0E74A7264}"/>
                </a:ext>
              </a:extLst>
            </p:cNvPr>
            <p:cNvSpPr txBox="1"/>
            <p:nvPr/>
          </p:nvSpPr>
          <p:spPr>
            <a:xfrm>
              <a:off x="4354022" y="5009760"/>
              <a:ext cx="2437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This is still polycrystalline Si..</a:t>
              </a:r>
              <a:endParaRPr lang="en-IN" sz="1400" dirty="0">
                <a:solidFill>
                  <a:srgbClr val="FF000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EADC3C-EB12-95C4-C4E3-7D873657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7551" y="5819389"/>
              <a:ext cx="1561699" cy="717155"/>
            </a:xfrm>
            <a:prstGeom prst="rect">
              <a:avLst/>
            </a:prstGeom>
          </p:spPr>
        </p:pic>
        <p:pic>
          <p:nvPicPr>
            <p:cNvPr id="1028" name="Picture 4" descr="2. These diagrams show the difference between a single crystal and a... |  Download Scientific Diagram">
              <a:extLst>
                <a:ext uri="{FF2B5EF4-FFF2-40B4-BE49-F238E27FC236}">
                  <a16:creationId xmlns:a16="http://schemas.microsoft.com/office/drawing/2014/main" id="{E6BD357D-BC58-C38D-A3CC-1848BD2A50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163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31" t="54028" r="29443" b="13611"/>
            <a:stretch>
              <a:fillRect/>
            </a:stretch>
          </p:blipFill>
          <p:spPr bwMode="auto">
            <a:xfrm>
              <a:off x="4472701" y="5739463"/>
              <a:ext cx="880350" cy="87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DAF5CDC-0344-3586-2AC5-E98BEC34D2AC}"/>
              </a:ext>
            </a:extLst>
          </p:cNvPr>
          <p:cNvSpPr/>
          <p:nvPr/>
        </p:nvSpPr>
        <p:spPr>
          <a:xfrm>
            <a:off x="2205495" y="4029171"/>
            <a:ext cx="314325" cy="4358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/>
      <p:bldP spid="9" grpId="0"/>
      <p:bldP spid="10" grpId="0"/>
      <p:bldP spid="12" grpId="0"/>
      <p:bldP spid="13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24F8F-0C5C-C7A2-5A07-02710EED1408}"/>
              </a:ext>
            </a:extLst>
          </p:cNvPr>
          <p:cNvSpPr txBox="1"/>
          <p:nvPr/>
        </p:nvSpPr>
        <p:spPr>
          <a:xfrm>
            <a:off x="866140" y="516835"/>
            <a:ext cx="6493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Nanowire growth and heterostructures</a:t>
            </a:r>
            <a:endParaRPr lang="en-IN" sz="2800" b="1" dirty="0">
              <a:solidFill>
                <a:srgbClr val="FF66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9CEF81-CD09-41A9-A027-6569E6B4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4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2" t="38715" r="1542" b="36712"/>
          <a:stretch/>
        </p:blipFill>
        <p:spPr>
          <a:xfrm rot="120000">
            <a:off x="3784842" y="1482289"/>
            <a:ext cx="4987707" cy="92999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1ADFA74-20F0-1A72-DC23-5D34875F1642}"/>
              </a:ext>
            </a:extLst>
          </p:cNvPr>
          <p:cNvSpPr/>
          <p:nvPr/>
        </p:nvSpPr>
        <p:spPr>
          <a:xfrm>
            <a:off x="3648402" y="1168229"/>
            <a:ext cx="5464983" cy="40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1DADBA-17D0-2197-EA0A-E0B6385E2DFB}"/>
              </a:ext>
            </a:extLst>
          </p:cNvPr>
          <p:cNvSpPr/>
          <p:nvPr/>
        </p:nvSpPr>
        <p:spPr>
          <a:xfrm>
            <a:off x="3476280" y="2172236"/>
            <a:ext cx="5637100" cy="40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E04291B-617A-7491-EEC6-7B9624F41E09}"/>
              </a:ext>
            </a:extLst>
          </p:cNvPr>
          <p:cNvSpPr/>
          <p:nvPr/>
        </p:nvSpPr>
        <p:spPr>
          <a:xfrm>
            <a:off x="8715255" y="1395538"/>
            <a:ext cx="398130" cy="997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1D80E0-2327-BC11-BCA3-65CC1D7FC96C}"/>
              </a:ext>
            </a:extLst>
          </p:cNvPr>
          <p:cNvSpPr/>
          <p:nvPr/>
        </p:nvSpPr>
        <p:spPr>
          <a:xfrm>
            <a:off x="3479043" y="1448430"/>
            <a:ext cx="398130" cy="997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239033-1074-27E9-6603-6347A7362F26}"/>
              </a:ext>
            </a:extLst>
          </p:cNvPr>
          <p:cNvCxnSpPr>
            <a:cxnSpLocks/>
          </p:cNvCxnSpPr>
          <p:nvPr/>
        </p:nvCxnSpPr>
        <p:spPr>
          <a:xfrm>
            <a:off x="7909103" y="1575673"/>
            <a:ext cx="0" cy="23495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59557D-BF9B-3858-0A6C-FD94BAC0D869}"/>
              </a:ext>
            </a:extLst>
          </p:cNvPr>
          <p:cNvCxnSpPr>
            <a:cxnSpLocks/>
          </p:cNvCxnSpPr>
          <p:nvPr/>
        </p:nvCxnSpPr>
        <p:spPr>
          <a:xfrm>
            <a:off x="7909103" y="1964293"/>
            <a:ext cx="0" cy="234959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206F99-427B-67EC-6382-26CD896E24AD}"/>
              </a:ext>
            </a:extLst>
          </p:cNvPr>
          <p:cNvSpPr txBox="1"/>
          <p:nvPr/>
        </p:nvSpPr>
        <p:spPr>
          <a:xfrm>
            <a:off x="7115034" y="150458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>
                <a:solidFill>
                  <a:schemeClr val="bg1"/>
                </a:solidFill>
              </a:rPr>
              <a:t>70 </a:t>
            </a:r>
            <a:r>
              <a:rPr lang="en-GB" dirty="0">
                <a:solidFill>
                  <a:schemeClr val="bg1"/>
                </a:solidFill>
              </a:rPr>
              <a:t>n</a:t>
            </a:r>
            <a:r>
              <a:rPr lang="en-001" dirty="0">
                <a:solidFill>
                  <a:schemeClr val="bg1"/>
                </a:solidFill>
              </a:rPr>
              <a:t>m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BB9D0F-6040-17BE-485D-DFA8415F65A2}"/>
              </a:ext>
            </a:extLst>
          </p:cNvPr>
          <p:cNvSpPr>
            <a:spLocks noChangeAspect="1"/>
          </p:cNvSpPr>
          <p:nvPr/>
        </p:nvSpPr>
        <p:spPr>
          <a:xfrm>
            <a:off x="5211480" y="2661623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extrusionH="13208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E455833-FA74-7739-A423-22D2CCE7BB65}"/>
              </a:ext>
            </a:extLst>
          </p:cNvPr>
          <p:cNvSpPr>
            <a:spLocks noChangeAspect="1"/>
          </p:cNvSpPr>
          <p:nvPr/>
        </p:nvSpPr>
        <p:spPr>
          <a:xfrm>
            <a:off x="8403238" y="2658601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extrusionH="28575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92FCF1-D521-F9CD-694C-307C312AFDBF}"/>
              </a:ext>
            </a:extLst>
          </p:cNvPr>
          <p:cNvSpPr>
            <a:spLocks noChangeAspect="1"/>
          </p:cNvSpPr>
          <p:nvPr/>
        </p:nvSpPr>
        <p:spPr>
          <a:xfrm>
            <a:off x="5245437" y="26616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4"/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extrusionH="317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6B3043F-7E54-7D51-3E46-B245FD3BC5F6}"/>
              </a:ext>
            </a:extLst>
          </p:cNvPr>
          <p:cNvSpPr>
            <a:spLocks noChangeAspect="1"/>
          </p:cNvSpPr>
          <p:nvPr/>
        </p:nvSpPr>
        <p:spPr>
          <a:xfrm>
            <a:off x="5509177" y="2661549"/>
            <a:ext cx="180000" cy="1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extrusionH="2603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0CA978-5970-369C-E8C2-C893ED8485A8}"/>
              </a:ext>
            </a:extLst>
          </p:cNvPr>
          <p:cNvSpPr>
            <a:spLocks noChangeAspect="1"/>
          </p:cNvSpPr>
          <p:nvPr/>
        </p:nvSpPr>
        <p:spPr>
          <a:xfrm>
            <a:off x="5542680" y="266154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accent4"/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extrusionH="317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FDADC9-9152-0903-EF23-4F3B0B8F58BD}"/>
              </a:ext>
            </a:extLst>
          </p:cNvPr>
          <p:cNvCxnSpPr>
            <a:cxnSpLocks/>
          </p:cNvCxnSpPr>
          <p:nvPr/>
        </p:nvCxnSpPr>
        <p:spPr>
          <a:xfrm>
            <a:off x="5659192" y="1610744"/>
            <a:ext cx="0" cy="1621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FAC9CB-6B80-22DA-DFBF-4CBDDA42640D}"/>
              </a:ext>
            </a:extLst>
          </p:cNvPr>
          <p:cNvCxnSpPr>
            <a:cxnSpLocks/>
          </p:cNvCxnSpPr>
          <p:nvPr/>
        </p:nvCxnSpPr>
        <p:spPr>
          <a:xfrm>
            <a:off x="5391480" y="1610744"/>
            <a:ext cx="0" cy="1621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1009EEF-A439-7832-8C86-273523AC61A3}"/>
              </a:ext>
            </a:extLst>
          </p:cNvPr>
          <p:cNvSpPr txBox="1"/>
          <p:nvPr/>
        </p:nvSpPr>
        <p:spPr>
          <a:xfrm>
            <a:off x="5621263" y="4139455"/>
            <a:ext cx="11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rgbClr val="FF0000"/>
                </a:solidFill>
              </a:rPr>
              <a:t>Δ</a:t>
            </a:r>
            <a:r>
              <a:rPr lang="en-001" sz="1200" dirty="0" err="1">
                <a:solidFill>
                  <a:srgbClr val="FF0000"/>
                </a:solidFill>
              </a:rPr>
              <a:t>E</a:t>
            </a:r>
            <a:r>
              <a:rPr lang="en-001" sz="1200" baseline="-25000" dirty="0" err="1">
                <a:solidFill>
                  <a:srgbClr val="FF0000"/>
                </a:solidFill>
              </a:rPr>
              <a:t>c</a:t>
            </a:r>
            <a:r>
              <a:rPr lang="en-001" sz="1200" baseline="-25000" dirty="0">
                <a:solidFill>
                  <a:srgbClr val="FF0000"/>
                </a:solidFill>
              </a:rPr>
              <a:t> </a:t>
            </a:r>
            <a:r>
              <a:rPr lang="en-001" sz="1200" dirty="0">
                <a:solidFill>
                  <a:srgbClr val="FF0000"/>
                </a:solidFill>
              </a:rPr>
              <a:t>≈ 600 </a:t>
            </a:r>
            <a:r>
              <a:rPr lang="en-GB" sz="1200" dirty="0">
                <a:solidFill>
                  <a:srgbClr val="FF0000"/>
                </a:solidFill>
              </a:rPr>
              <a:t>me</a:t>
            </a:r>
            <a:r>
              <a:rPr lang="en-001" sz="1200" dirty="0">
                <a:solidFill>
                  <a:srgbClr val="FF0000"/>
                </a:solidFill>
              </a:rPr>
              <a:t>V </a:t>
            </a:r>
            <a:endParaRPr lang="en-SE" sz="12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90950C-0508-1EB3-B21C-6A6EC7FA43D7}"/>
              </a:ext>
            </a:extLst>
          </p:cNvPr>
          <p:cNvSpPr txBox="1"/>
          <p:nvPr/>
        </p:nvSpPr>
        <p:spPr>
          <a:xfrm>
            <a:off x="5133169" y="234592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>
                <a:solidFill>
                  <a:srgbClr val="FF0000"/>
                </a:solidFill>
              </a:rPr>
              <a:t>I</a:t>
            </a:r>
            <a:r>
              <a:rPr lang="en-GB" sz="1400" dirty="0">
                <a:solidFill>
                  <a:srgbClr val="FF0000"/>
                </a:solidFill>
              </a:rPr>
              <a:t>n</a:t>
            </a:r>
            <a:r>
              <a:rPr lang="en-001" sz="1400" dirty="0">
                <a:solidFill>
                  <a:srgbClr val="FF0000"/>
                </a:solidFill>
              </a:rPr>
              <a:t>P</a:t>
            </a:r>
            <a:endParaRPr lang="en-SE" sz="14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B9B820-9211-980C-7AC2-AD8EAE03017A}"/>
              </a:ext>
            </a:extLst>
          </p:cNvPr>
          <p:cNvSpPr txBox="1"/>
          <p:nvPr/>
        </p:nvSpPr>
        <p:spPr>
          <a:xfrm>
            <a:off x="5448331" y="2351514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>
                <a:solidFill>
                  <a:srgbClr val="FF0000"/>
                </a:solidFill>
              </a:rPr>
              <a:t>I</a:t>
            </a:r>
            <a:r>
              <a:rPr lang="en-GB" sz="1400" dirty="0">
                <a:solidFill>
                  <a:srgbClr val="FF0000"/>
                </a:solidFill>
              </a:rPr>
              <a:t>n</a:t>
            </a:r>
            <a:r>
              <a:rPr lang="en-001" sz="1400" dirty="0">
                <a:solidFill>
                  <a:srgbClr val="FF0000"/>
                </a:solidFill>
              </a:rPr>
              <a:t>P</a:t>
            </a:r>
            <a:endParaRPr lang="en-SE" sz="14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39448F-D639-A523-DC34-71A0B9CB69D0}"/>
              </a:ext>
            </a:extLst>
          </p:cNvPr>
          <p:cNvSpPr txBox="1"/>
          <p:nvPr/>
        </p:nvSpPr>
        <p:spPr>
          <a:xfrm>
            <a:off x="6282876" y="2350280"/>
            <a:ext cx="542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en-S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D42C4C-1DFA-68C7-0FFB-C3A314AEEFD5}"/>
              </a:ext>
            </a:extLst>
          </p:cNvPr>
          <p:cNvSpPr>
            <a:spLocks noChangeAspect="1"/>
          </p:cNvSpPr>
          <p:nvPr/>
        </p:nvSpPr>
        <p:spPr>
          <a:xfrm>
            <a:off x="8500565" y="2662600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>
              <a:rot lat="0" lon="16199969" rev="0"/>
            </a:camera>
            <a:lightRig rig="threePt" dir="t">
              <a:rot lat="0" lon="0" rev="3600000"/>
            </a:lightRig>
          </a:scene3d>
          <a:sp3d prstMaterial="plastic">
            <a:bevelT w="825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09B06F-2CC8-C17F-7F4F-B96923620D88}"/>
              </a:ext>
            </a:extLst>
          </p:cNvPr>
          <p:cNvSpPr txBox="1"/>
          <p:nvPr/>
        </p:nvSpPr>
        <p:spPr>
          <a:xfrm>
            <a:off x="8296731" y="2330023"/>
            <a:ext cx="42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</a:rPr>
              <a:t>A</a:t>
            </a:r>
            <a:r>
              <a:rPr lang="en-001" sz="1600" dirty="0">
                <a:solidFill>
                  <a:srgbClr val="FFC000"/>
                </a:solidFill>
              </a:rPr>
              <a:t>u</a:t>
            </a:r>
            <a:endParaRPr lang="en-SE" sz="1600" dirty="0">
              <a:solidFill>
                <a:srgbClr val="FFC000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DAC0DEA-B5C9-7268-3A4D-23CB5B1AD485}"/>
              </a:ext>
            </a:extLst>
          </p:cNvPr>
          <p:cNvSpPr/>
          <p:nvPr/>
        </p:nvSpPr>
        <p:spPr>
          <a:xfrm>
            <a:off x="3999352" y="4070918"/>
            <a:ext cx="4493886" cy="458222"/>
          </a:xfrm>
          <a:custGeom>
            <a:avLst/>
            <a:gdLst>
              <a:gd name="connsiteX0" fmla="*/ 0 w 4493886"/>
              <a:gd name="connsiteY0" fmla="*/ 344623 h 624917"/>
              <a:gd name="connsiteX1" fmla="*/ 1304973 w 4493886"/>
              <a:gd name="connsiteY1" fmla="*/ 344623 h 624917"/>
              <a:gd name="connsiteX2" fmla="*/ 1304973 w 4493886"/>
              <a:gd name="connsiteY2" fmla="*/ 0 h 624917"/>
              <a:gd name="connsiteX3" fmla="*/ 1327948 w 4493886"/>
              <a:gd name="connsiteY3" fmla="*/ 0 h 624917"/>
              <a:gd name="connsiteX4" fmla="*/ 1327948 w 4493886"/>
              <a:gd name="connsiteY4" fmla="*/ 344623 h 624917"/>
              <a:gd name="connsiteX5" fmla="*/ 1566887 w 4493886"/>
              <a:gd name="connsiteY5" fmla="*/ 344623 h 624917"/>
              <a:gd name="connsiteX6" fmla="*/ 1566887 w 4493886"/>
              <a:gd name="connsiteY6" fmla="*/ 0 h 624917"/>
              <a:gd name="connsiteX7" fmla="*/ 1589861 w 4493886"/>
              <a:gd name="connsiteY7" fmla="*/ 0 h 624917"/>
              <a:gd name="connsiteX8" fmla="*/ 1589861 w 4493886"/>
              <a:gd name="connsiteY8" fmla="*/ 344623 h 624917"/>
              <a:gd name="connsiteX9" fmla="*/ 4493886 w 4493886"/>
              <a:gd name="connsiteY9" fmla="*/ 344623 h 624917"/>
              <a:gd name="connsiteX10" fmla="*/ 4457126 w 4493886"/>
              <a:gd name="connsiteY10" fmla="*/ 624917 h 624917"/>
              <a:gd name="connsiteX0" fmla="*/ 0 w 4493886"/>
              <a:gd name="connsiteY0" fmla="*/ 344623 h 344623"/>
              <a:gd name="connsiteX1" fmla="*/ 1304973 w 4493886"/>
              <a:gd name="connsiteY1" fmla="*/ 344623 h 344623"/>
              <a:gd name="connsiteX2" fmla="*/ 1304973 w 4493886"/>
              <a:gd name="connsiteY2" fmla="*/ 0 h 344623"/>
              <a:gd name="connsiteX3" fmla="*/ 1327948 w 4493886"/>
              <a:gd name="connsiteY3" fmla="*/ 0 h 344623"/>
              <a:gd name="connsiteX4" fmla="*/ 1327948 w 4493886"/>
              <a:gd name="connsiteY4" fmla="*/ 344623 h 344623"/>
              <a:gd name="connsiteX5" fmla="*/ 1566887 w 4493886"/>
              <a:gd name="connsiteY5" fmla="*/ 344623 h 344623"/>
              <a:gd name="connsiteX6" fmla="*/ 1566887 w 4493886"/>
              <a:gd name="connsiteY6" fmla="*/ 0 h 344623"/>
              <a:gd name="connsiteX7" fmla="*/ 1589861 w 4493886"/>
              <a:gd name="connsiteY7" fmla="*/ 0 h 344623"/>
              <a:gd name="connsiteX8" fmla="*/ 1589861 w 4493886"/>
              <a:gd name="connsiteY8" fmla="*/ 344623 h 344623"/>
              <a:gd name="connsiteX9" fmla="*/ 4493886 w 4493886"/>
              <a:gd name="connsiteY9" fmla="*/ 344623 h 34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3886" h="344623">
                <a:moveTo>
                  <a:pt x="0" y="344623"/>
                </a:moveTo>
                <a:lnTo>
                  <a:pt x="1304973" y="344623"/>
                </a:lnTo>
                <a:lnTo>
                  <a:pt x="1304973" y="0"/>
                </a:lnTo>
                <a:lnTo>
                  <a:pt x="1327948" y="0"/>
                </a:lnTo>
                <a:lnTo>
                  <a:pt x="1327948" y="344623"/>
                </a:lnTo>
                <a:lnTo>
                  <a:pt x="1566887" y="344623"/>
                </a:lnTo>
                <a:lnTo>
                  <a:pt x="1566887" y="0"/>
                </a:lnTo>
                <a:lnTo>
                  <a:pt x="1589861" y="0"/>
                </a:lnTo>
                <a:lnTo>
                  <a:pt x="1589861" y="344623"/>
                </a:lnTo>
                <a:lnTo>
                  <a:pt x="4493886" y="344623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96A4C5-6574-AAD0-85E7-5C59B757D612}"/>
              </a:ext>
            </a:extLst>
          </p:cNvPr>
          <p:cNvSpPr txBox="1"/>
          <p:nvPr/>
        </p:nvSpPr>
        <p:spPr>
          <a:xfrm>
            <a:off x="7021969" y="4262565"/>
            <a:ext cx="165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C</a:t>
            </a:r>
            <a:r>
              <a:rPr lang="en-001" sz="1400" dirty="0">
                <a:solidFill>
                  <a:srgbClr val="0070C0"/>
                </a:solidFill>
              </a:rPr>
              <a:t>o</a:t>
            </a:r>
            <a:r>
              <a:rPr lang="en-GB" sz="1400" dirty="0">
                <a:solidFill>
                  <a:srgbClr val="0070C0"/>
                </a:solidFill>
              </a:rPr>
              <a:t>n</a:t>
            </a:r>
            <a:r>
              <a:rPr lang="en-001" sz="1400" dirty="0">
                <a:solidFill>
                  <a:srgbClr val="0070C0"/>
                </a:solidFill>
              </a:rPr>
              <a:t>d</a:t>
            </a:r>
            <a:r>
              <a:rPr lang="en-GB" sz="1400" dirty="0">
                <a:solidFill>
                  <a:srgbClr val="0070C0"/>
                </a:solidFill>
              </a:rPr>
              <a:t>u</a:t>
            </a:r>
            <a:r>
              <a:rPr lang="en-001" sz="1400" dirty="0">
                <a:solidFill>
                  <a:srgbClr val="0070C0"/>
                </a:solidFill>
              </a:rPr>
              <a:t>c</a:t>
            </a:r>
            <a:r>
              <a:rPr lang="en-GB" sz="1400" dirty="0">
                <a:solidFill>
                  <a:srgbClr val="0070C0"/>
                </a:solidFill>
              </a:rPr>
              <a:t>t</a:t>
            </a:r>
            <a:r>
              <a:rPr lang="en-001" sz="1400" dirty="0" err="1">
                <a:solidFill>
                  <a:srgbClr val="0070C0"/>
                </a:solidFill>
              </a:rPr>
              <a:t>i</a:t>
            </a:r>
            <a:r>
              <a:rPr lang="en-GB" sz="1400" dirty="0">
                <a:solidFill>
                  <a:srgbClr val="0070C0"/>
                </a:solidFill>
              </a:rPr>
              <a:t>o</a:t>
            </a:r>
            <a:r>
              <a:rPr lang="en-001" sz="1400" dirty="0">
                <a:solidFill>
                  <a:srgbClr val="0070C0"/>
                </a:solidFill>
              </a:rPr>
              <a:t>n </a:t>
            </a:r>
            <a:r>
              <a:rPr lang="en-GB" sz="1400" dirty="0">
                <a:solidFill>
                  <a:srgbClr val="0070C0"/>
                </a:solidFill>
              </a:rPr>
              <a:t>b</a:t>
            </a:r>
            <a:r>
              <a:rPr lang="en-001" sz="1400" dirty="0">
                <a:solidFill>
                  <a:srgbClr val="0070C0"/>
                </a:solidFill>
              </a:rPr>
              <a:t>a</a:t>
            </a:r>
            <a:r>
              <a:rPr lang="en-GB" sz="1400" dirty="0">
                <a:solidFill>
                  <a:srgbClr val="0070C0"/>
                </a:solidFill>
              </a:rPr>
              <a:t>n</a:t>
            </a:r>
            <a:r>
              <a:rPr lang="en-001" sz="1400" dirty="0">
                <a:solidFill>
                  <a:srgbClr val="0070C0"/>
                </a:solidFill>
              </a:rPr>
              <a:t>d, </a:t>
            </a:r>
            <a:r>
              <a:rPr lang="en-GB" sz="1400" dirty="0">
                <a:solidFill>
                  <a:srgbClr val="0070C0"/>
                </a:solidFill>
              </a:rPr>
              <a:t>E</a:t>
            </a:r>
            <a:r>
              <a:rPr lang="en-001" sz="1400" baseline="-25000" dirty="0">
                <a:solidFill>
                  <a:srgbClr val="0070C0"/>
                </a:solidFill>
              </a:rPr>
              <a:t>c</a:t>
            </a:r>
            <a:endParaRPr lang="en-SE" sz="1400" baseline="-25000" dirty="0">
              <a:solidFill>
                <a:srgbClr val="0070C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146529-AA61-9295-410C-E72E27A617F8}"/>
              </a:ext>
            </a:extLst>
          </p:cNvPr>
          <p:cNvSpPr txBox="1"/>
          <p:nvPr/>
        </p:nvSpPr>
        <p:spPr>
          <a:xfrm>
            <a:off x="5263225" y="454379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>
                <a:solidFill>
                  <a:srgbClr val="FF0000"/>
                </a:solidFill>
              </a:rPr>
              <a:t>Q</a:t>
            </a:r>
            <a:r>
              <a:rPr lang="en-GB" sz="1400" dirty="0">
                <a:solidFill>
                  <a:srgbClr val="FF0000"/>
                </a:solidFill>
              </a:rPr>
              <a:t>D</a:t>
            </a:r>
            <a:endParaRPr lang="en-SE" sz="14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EC9E7-E01C-2011-FA10-99614D15CA9B}"/>
              </a:ext>
            </a:extLst>
          </p:cNvPr>
          <p:cNvSpPr txBox="1"/>
          <p:nvPr/>
        </p:nvSpPr>
        <p:spPr>
          <a:xfrm>
            <a:off x="6246295" y="4502840"/>
            <a:ext cx="97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001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en-S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E4A44-4049-01A9-6614-315FD5CA3237}"/>
              </a:ext>
            </a:extLst>
          </p:cNvPr>
          <p:cNvSpPr txBox="1"/>
          <p:nvPr/>
        </p:nvSpPr>
        <p:spPr>
          <a:xfrm>
            <a:off x="4123801" y="4514354"/>
            <a:ext cx="97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001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001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en-S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3041EEF-B1F6-0A3F-B7A7-8625E012A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1" y="1471440"/>
            <a:ext cx="2734417" cy="411118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21F2B52-F93F-A135-02D2-D0841060DF46}"/>
              </a:ext>
            </a:extLst>
          </p:cNvPr>
          <p:cNvSpPr txBox="1"/>
          <p:nvPr/>
        </p:nvSpPr>
        <p:spPr>
          <a:xfrm>
            <a:off x="454265" y="5602588"/>
            <a:ext cx="3205065" cy="308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889" tIns="45889" rIns="45889" bIns="45889" numCol="1" spcCol="38100" rtlCol="0" anchor="t">
            <a:spAutoFit/>
          </a:bodyPr>
          <a:lstStyle/>
          <a:p>
            <a:pPr defTabSz="917783" latinLnBrk="1" hangingPunct="0"/>
            <a:r>
              <a:rPr lang="sv-SE" sz="1405" dirty="0">
                <a:solidFill>
                  <a:srgbClr val="9C611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M. T. Björk et al. Nano Lett </a:t>
            </a:r>
            <a:r>
              <a:rPr lang="sv-SE" sz="1405" b="1" dirty="0">
                <a:solidFill>
                  <a:srgbClr val="9C611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lang="sv-SE" sz="1405" dirty="0">
                <a:solidFill>
                  <a:srgbClr val="9C6114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1621 (2004)</a:t>
            </a:r>
            <a:endParaRPr lang="en-US" sz="1405" dirty="0">
              <a:solidFill>
                <a:srgbClr val="9C6114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6DC029C-5858-03AE-285A-3908CCA92262}"/>
              </a:ext>
            </a:extLst>
          </p:cNvPr>
          <p:cNvSpPr/>
          <p:nvPr/>
        </p:nvSpPr>
        <p:spPr>
          <a:xfrm flipV="1">
            <a:off x="3999352" y="5527920"/>
            <a:ext cx="4493886" cy="458222"/>
          </a:xfrm>
          <a:custGeom>
            <a:avLst/>
            <a:gdLst>
              <a:gd name="connsiteX0" fmla="*/ 0 w 4493886"/>
              <a:gd name="connsiteY0" fmla="*/ 344623 h 624917"/>
              <a:gd name="connsiteX1" fmla="*/ 1304973 w 4493886"/>
              <a:gd name="connsiteY1" fmla="*/ 344623 h 624917"/>
              <a:gd name="connsiteX2" fmla="*/ 1304973 w 4493886"/>
              <a:gd name="connsiteY2" fmla="*/ 0 h 624917"/>
              <a:gd name="connsiteX3" fmla="*/ 1327948 w 4493886"/>
              <a:gd name="connsiteY3" fmla="*/ 0 h 624917"/>
              <a:gd name="connsiteX4" fmla="*/ 1327948 w 4493886"/>
              <a:gd name="connsiteY4" fmla="*/ 344623 h 624917"/>
              <a:gd name="connsiteX5" fmla="*/ 1566887 w 4493886"/>
              <a:gd name="connsiteY5" fmla="*/ 344623 h 624917"/>
              <a:gd name="connsiteX6" fmla="*/ 1566887 w 4493886"/>
              <a:gd name="connsiteY6" fmla="*/ 0 h 624917"/>
              <a:gd name="connsiteX7" fmla="*/ 1589861 w 4493886"/>
              <a:gd name="connsiteY7" fmla="*/ 0 h 624917"/>
              <a:gd name="connsiteX8" fmla="*/ 1589861 w 4493886"/>
              <a:gd name="connsiteY8" fmla="*/ 344623 h 624917"/>
              <a:gd name="connsiteX9" fmla="*/ 4493886 w 4493886"/>
              <a:gd name="connsiteY9" fmla="*/ 344623 h 624917"/>
              <a:gd name="connsiteX10" fmla="*/ 4457126 w 4493886"/>
              <a:gd name="connsiteY10" fmla="*/ 624917 h 624917"/>
              <a:gd name="connsiteX0" fmla="*/ 0 w 4493886"/>
              <a:gd name="connsiteY0" fmla="*/ 344623 h 344623"/>
              <a:gd name="connsiteX1" fmla="*/ 1304973 w 4493886"/>
              <a:gd name="connsiteY1" fmla="*/ 344623 h 344623"/>
              <a:gd name="connsiteX2" fmla="*/ 1304973 w 4493886"/>
              <a:gd name="connsiteY2" fmla="*/ 0 h 344623"/>
              <a:gd name="connsiteX3" fmla="*/ 1327948 w 4493886"/>
              <a:gd name="connsiteY3" fmla="*/ 0 h 344623"/>
              <a:gd name="connsiteX4" fmla="*/ 1327948 w 4493886"/>
              <a:gd name="connsiteY4" fmla="*/ 344623 h 344623"/>
              <a:gd name="connsiteX5" fmla="*/ 1566887 w 4493886"/>
              <a:gd name="connsiteY5" fmla="*/ 344623 h 344623"/>
              <a:gd name="connsiteX6" fmla="*/ 1566887 w 4493886"/>
              <a:gd name="connsiteY6" fmla="*/ 0 h 344623"/>
              <a:gd name="connsiteX7" fmla="*/ 1589861 w 4493886"/>
              <a:gd name="connsiteY7" fmla="*/ 0 h 344623"/>
              <a:gd name="connsiteX8" fmla="*/ 1589861 w 4493886"/>
              <a:gd name="connsiteY8" fmla="*/ 344623 h 344623"/>
              <a:gd name="connsiteX9" fmla="*/ 4493886 w 4493886"/>
              <a:gd name="connsiteY9" fmla="*/ 344623 h 34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3886" h="344623">
                <a:moveTo>
                  <a:pt x="0" y="344623"/>
                </a:moveTo>
                <a:lnTo>
                  <a:pt x="1304973" y="344623"/>
                </a:lnTo>
                <a:lnTo>
                  <a:pt x="1304973" y="0"/>
                </a:lnTo>
                <a:lnTo>
                  <a:pt x="1327948" y="0"/>
                </a:lnTo>
                <a:lnTo>
                  <a:pt x="1327948" y="344623"/>
                </a:lnTo>
                <a:lnTo>
                  <a:pt x="1566887" y="344623"/>
                </a:lnTo>
                <a:lnTo>
                  <a:pt x="1566887" y="0"/>
                </a:lnTo>
                <a:lnTo>
                  <a:pt x="1589861" y="0"/>
                </a:lnTo>
                <a:lnTo>
                  <a:pt x="1589861" y="344623"/>
                </a:lnTo>
                <a:lnTo>
                  <a:pt x="4493886" y="344623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FA061A9-0706-11B5-27C5-A2C6615B9563}"/>
              </a:ext>
            </a:extLst>
          </p:cNvPr>
          <p:cNvSpPr txBox="1"/>
          <p:nvPr/>
        </p:nvSpPr>
        <p:spPr>
          <a:xfrm>
            <a:off x="6992281" y="5527920"/>
            <a:ext cx="1491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Valence</a:t>
            </a:r>
            <a:r>
              <a:rPr lang="en-001" sz="1400" dirty="0">
                <a:solidFill>
                  <a:srgbClr val="0070C0"/>
                </a:solidFill>
              </a:rPr>
              <a:t> </a:t>
            </a:r>
            <a:r>
              <a:rPr lang="en-GB" sz="1400" dirty="0">
                <a:solidFill>
                  <a:srgbClr val="0070C0"/>
                </a:solidFill>
              </a:rPr>
              <a:t>b</a:t>
            </a:r>
            <a:r>
              <a:rPr lang="en-001" sz="1400" dirty="0">
                <a:solidFill>
                  <a:srgbClr val="0070C0"/>
                </a:solidFill>
              </a:rPr>
              <a:t>a</a:t>
            </a:r>
            <a:r>
              <a:rPr lang="en-GB" sz="1400" dirty="0">
                <a:solidFill>
                  <a:srgbClr val="0070C0"/>
                </a:solidFill>
              </a:rPr>
              <a:t>n</a:t>
            </a:r>
            <a:r>
              <a:rPr lang="en-001" sz="1400" dirty="0">
                <a:solidFill>
                  <a:srgbClr val="0070C0"/>
                </a:solidFill>
              </a:rPr>
              <a:t>d, </a:t>
            </a:r>
            <a:r>
              <a:rPr lang="en-GB" sz="1400" dirty="0">
                <a:solidFill>
                  <a:srgbClr val="0070C0"/>
                </a:solidFill>
              </a:rPr>
              <a:t>E</a:t>
            </a:r>
            <a:r>
              <a:rPr lang="en-001" sz="1400" baseline="-25000" dirty="0">
                <a:solidFill>
                  <a:srgbClr val="0070C0"/>
                </a:solidFill>
              </a:rPr>
              <a:t>c</a:t>
            </a:r>
            <a:endParaRPr lang="en-SE" sz="1400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9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E2B4-BD7C-FFD9-4D41-A686FB82E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A76086-6386-3152-87AD-189ABFD53346}"/>
              </a:ext>
            </a:extLst>
          </p:cNvPr>
          <p:cNvSpPr txBox="1"/>
          <p:nvPr/>
        </p:nvSpPr>
        <p:spPr>
          <a:xfrm>
            <a:off x="866140" y="516835"/>
            <a:ext cx="6033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6600"/>
                </a:solidFill>
              </a:rPr>
              <a:t>Crystal phase defined Quantum Dot</a:t>
            </a:r>
            <a:endParaRPr lang="en-IN" sz="2800" b="1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A19BB-9347-13A5-7ACD-5D3EFE1B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04" y="1677863"/>
            <a:ext cx="2145978" cy="2651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5DCCCC-B088-80D0-CB86-46DC3E733FAC}"/>
              </a:ext>
            </a:extLst>
          </p:cNvPr>
          <p:cNvSpPr/>
          <p:nvPr/>
        </p:nvSpPr>
        <p:spPr>
          <a:xfrm>
            <a:off x="4652334" y="5299342"/>
            <a:ext cx="253113" cy="1697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8789D-5E18-0566-E089-B50781E22E56}"/>
              </a:ext>
            </a:extLst>
          </p:cNvPr>
          <p:cNvSpPr txBox="1"/>
          <p:nvPr/>
        </p:nvSpPr>
        <p:spPr>
          <a:xfrm>
            <a:off x="4905448" y="521292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001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S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B3E7C1-84E9-668F-8B67-5EBB03B51707}"/>
              </a:ext>
            </a:extLst>
          </p:cNvPr>
          <p:cNvSpPr txBox="1"/>
          <p:nvPr/>
        </p:nvSpPr>
        <p:spPr>
          <a:xfrm>
            <a:off x="4923414" y="5469058"/>
            <a:ext cx="134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Wurtzite</a:t>
            </a:r>
            <a:endParaRPr lang="en-S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DAA9B7-0C27-B71B-5750-60D4BA87A83E}"/>
              </a:ext>
            </a:extLst>
          </p:cNvPr>
          <p:cNvSpPr txBox="1"/>
          <p:nvPr/>
        </p:nvSpPr>
        <p:spPr>
          <a:xfrm>
            <a:off x="4930622" y="574641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001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aSb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001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S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08904E-F3CF-D3A0-6AA9-4B0C94F5281B}"/>
              </a:ext>
            </a:extLst>
          </p:cNvPr>
          <p:cNvSpPr/>
          <p:nvPr/>
        </p:nvSpPr>
        <p:spPr>
          <a:xfrm>
            <a:off x="4650458" y="5574441"/>
            <a:ext cx="253113" cy="169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19A880-0E24-4E6E-357E-3C20B7B90F01}"/>
              </a:ext>
            </a:extLst>
          </p:cNvPr>
          <p:cNvSpPr/>
          <p:nvPr/>
        </p:nvSpPr>
        <p:spPr>
          <a:xfrm>
            <a:off x="4645715" y="5849540"/>
            <a:ext cx="253113" cy="169716"/>
          </a:xfrm>
          <a:prstGeom prst="rect">
            <a:avLst/>
          </a:prstGeom>
          <a:solidFill>
            <a:srgbClr val="B50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DB4FBB-7817-867C-50A4-A25A5AE4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48" y="4967662"/>
            <a:ext cx="2958490" cy="155751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0AB954D-D18B-98A0-1B9A-6584CF897B93}"/>
              </a:ext>
            </a:extLst>
          </p:cNvPr>
          <p:cNvGrpSpPr/>
          <p:nvPr/>
        </p:nvGrpSpPr>
        <p:grpSpPr>
          <a:xfrm>
            <a:off x="6598389" y="16980"/>
            <a:ext cx="2696218" cy="6824040"/>
            <a:chOff x="6598389" y="16980"/>
            <a:chExt cx="2696218" cy="6824040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79AD8FD0-B06F-1300-125F-9AC49FFC38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7" r="63137"/>
            <a:stretch>
              <a:fillRect/>
            </a:stretch>
          </p:blipFill>
          <p:spPr bwMode="auto">
            <a:xfrm>
              <a:off x="7092649" y="16980"/>
              <a:ext cx="2013550" cy="671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8D9E04-D417-5D8C-ED49-202D90199D66}"/>
                </a:ext>
              </a:extLst>
            </p:cNvPr>
            <p:cNvSpPr txBox="1"/>
            <p:nvPr/>
          </p:nvSpPr>
          <p:spPr>
            <a:xfrm>
              <a:off x="6598389" y="6533243"/>
              <a:ext cx="26962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/>
                <a:t>Nanoscale Adv., 5,1890 (2023)</a:t>
              </a:r>
              <a:endParaRPr lang="en-I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68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8B280-0DF9-6C8A-A36A-09112146F670}"/>
              </a:ext>
            </a:extLst>
          </p:cNvPr>
          <p:cNvSpPr txBox="1"/>
          <p:nvPr/>
        </p:nvSpPr>
        <p:spPr>
          <a:xfrm>
            <a:off x="1162878" y="467139"/>
            <a:ext cx="334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Nanowire growth</a:t>
            </a:r>
            <a:endParaRPr lang="en-IN" sz="3200" b="1" dirty="0">
              <a:solidFill>
                <a:srgbClr val="FF6600"/>
              </a:solidFill>
            </a:endParaRPr>
          </a:p>
        </p:txBody>
      </p:sp>
      <p:pic>
        <p:nvPicPr>
          <p:cNvPr id="4" name="SSYouTube.online_GaAs Nanowire Growth_480p">
            <a:hlinkClick r:id="" action="ppaction://media"/>
            <a:extLst>
              <a:ext uri="{FF2B5EF4-FFF2-40B4-BE49-F238E27FC236}">
                <a16:creationId xmlns:a16="http://schemas.microsoft.com/office/drawing/2014/main" id="{0A6FA4E2-C6EA-FF49-B668-9B921C665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0" y="1560444"/>
            <a:ext cx="56769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26741-8D95-F313-9084-0DA51B880723}"/>
              </a:ext>
            </a:extLst>
          </p:cNvPr>
          <p:cNvSpPr txBox="1"/>
          <p:nvPr/>
        </p:nvSpPr>
        <p:spPr>
          <a:xfrm>
            <a:off x="7781925" y="6448425"/>
            <a:ext cx="120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Video: YouTube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5979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767DFA-1742-7D82-C603-79DCEA00530F}"/>
              </a:ext>
            </a:extLst>
          </p:cNvPr>
          <p:cNvGrpSpPr/>
          <p:nvPr/>
        </p:nvGrpSpPr>
        <p:grpSpPr>
          <a:xfrm>
            <a:off x="346084" y="1809750"/>
            <a:ext cx="5073641" cy="3988825"/>
            <a:chOff x="1565284" y="1390650"/>
            <a:chExt cx="5073641" cy="3988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D4102D-4466-8052-51DC-E03470F3A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5284" y="1478524"/>
              <a:ext cx="4902773" cy="39009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F3B3F4-4912-FBCC-F441-3DEE3BBB3A79}"/>
                </a:ext>
              </a:extLst>
            </p:cNvPr>
            <p:cNvSpPr/>
            <p:nvPr/>
          </p:nvSpPr>
          <p:spPr>
            <a:xfrm>
              <a:off x="6162675" y="1390650"/>
              <a:ext cx="47625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267365-48F2-CFA1-17E9-C504BC0FCE85}"/>
              </a:ext>
            </a:extLst>
          </p:cNvPr>
          <p:cNvSpPr txBox="1"/>
          <p:nvPr/>
        </p:nvSpPr>
        <p:spPr>
          <a:xfrm>
            <a:off x="847725" y="7406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 err="1">
                <a:solidFill>
                  <a:srgbClr val="FF6600"/>
                </a:solidFill>
              </a:rPr>
              <a:t>Czochralski</a:t>
            </a:r>
            <a:r>
              <a:rPr lang="en-IN" sz="2800" b="1" dirty="0">
                <a:solidFill>
                  <a:srgbClr val="FF6600"/>
                </a:solidFill>
              </a:rPr>
              <a:t>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1D255-1968-7AA1-F117-D922439A4810}"/>
              </a:ext>
            </a:extLst>
          </p:cNvPr>
          <p:cNvSpPr txBox="1"/>
          <p:nvPr/>
        </p:nvSpPr>
        <p:spPr>
          <a:xfrm>
            <a:off x="5581650" y="2183374"/>
            <a:ext cx="32044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Seed: A single crystal of silicon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Graphite/SiO</a:t>
            </a:r>
            <a:r>
              <a:rPr lang="en-US" sz="1400" baseline="-25000" dirty="0">
                <a:solidFill>
                  <a:srgbClr val="0070C0"/>
                </a:solidFill>
              </a:rPr>
              <a:t>2</a:t>
            </a:r>
            <a:r>
              <a:rPr lang="en-US" sz="1400" dirty="0">
                <a:solidFill>
                  <a:srgbClr val="0070C0"/>
                </a:solidFill>
              </a:rPr>
              <a:t> crucible at ~1450 °C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Seed is slowly pulled 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Both seed and crucible are rotated</a:t>
            </a:r>
            <a:endParaRPr lang="en-IN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7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E8059D-282A-2BD0-7BFA-6E7B3AA2F6A5}"/>
              </a:ext>
            </a:extLst>
          </p:cNvPr>
          <p:cNvSpPr txBox="1"/>
          <p:nvPr/>
        </p:nvSpPr>
        <p:spPr>
          <a:xfrm>
            <a:off x="611057" y="1812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 err="1">
                <a:solidFill>
                  <a:srgbClr val="FF6600"/>
                </a:solidFill>
              </a:rPr>
              <a:t>Czochralski</a:t>
            </a:r>
            <a:r>
              <a:rPr lang="en-IN" sz="2800" b="1" dirty="0">
                <a:solidFill>
                  <a:srgbClr val="FF6600"/>
                </a:solidFill>
              </a:rPr>
              <a:t> Growth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39758-DAF8-3B40-3716-B41AB3BAAB71}"/>
              </a:ext>
            </a:extLst>
          </p:cNvPr>
          <p:cNvSpPr txBox="1"/>
          <p:nvPr/>
        </p:nvSpPr>
        <p:spPr>
          <a:xfrm>
            <a:off x="7512200" y="6279678"/>
            <a:ext cx="1377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Video: YouTube</a:t>
            </a:r>
            <a:endParaRPr lang="en-I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UNSW Czochralski (Cz) ingot pulling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E3ED535-400A-356B-50F8-B75D45DC3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7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3CA5-EC81-7553-A68E-C7CD4577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690C88-5FAC-FB87-6A5A-A915825E73C2}"/>
              </a:ext>
            </a:extLst>
          </p:cNvPr>
          <p:cNvSpPr txBox="1"/>
          <p:nvPr/>
        </p:nvSpPr>
        <p:spPr>
          <a:xfrm>
            <a:off x="847725" y="7406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6600"/>
                </a:solidFill>
              </a:rPr>
              <a:t>Bridgman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08C66-BC1E-A564-9B7D-A0A007EAEB53}"/>
              </a:ext>
            </a:extLst>
          </p:cNvPr>
          <p:cNvSpPr txBox="1"/>
          <p:nvPr/>
        </p:nvSpPr>
        <p:spPr>
          <a:xfrm>
            <a:off x="5089766" y="1677305"/>
            <a:ext cx="398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Seed: A single crystal of silicon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Graphite/SiO</a:t>
            </a:r>
            <a:r>
              <a:rPr lang="en-US" sz="1400" baseline="-25000" dirty="0">
                <a:solidFill>
                  <a:srgbClr val="0070C0"/>
                </a:solidFill>
              </a:rPr>
              <a:t>2</a:t>
            </a:r>
            <a:r>
              <a:rPr lang="en-US" sz="1400" dirty="0">
                <a:solidFill>
                  <a:srgbClr val="0070C0"/>
                </a:solidFill>
              </a:rPr>
              <a:t> crucible at ~1450 °C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70C0"/>
                </a:solidFill>
              </a:rPr>
              <a:t>The silicon is selectively melted to crystallize</a:t>
            </a:r>
            <a:endParaRPr lang="en-IN" sz="1400" dirty="0">
              <a:solidFill>
                <a:srgbClr val="0070C0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3C0400-6542-9B1D-FC2F-E6082E0C2BDA}"/>
              </a:ext>
            </a:extLst>
          </p:cNvPr>
          <p:cNvGrpSpPr/>
          <p:nvPr/>
        </p:nvGrpSpPr>
        <p:grpSpPr>
          <a:xfrm>
            <a:off x="971164" y="2278796"/>
            <a:ext cx="4448561" cy="3406621"/>
            <a:chOff x="388869" y="1590306"/>
            <a:chExt cx="4448561" cy="34066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857DAF-EB67-425D-2BD3-3540AC6CE3F7}"/>
                </a:ext>
              </a:extLst>
            </p:cNvPr>
            <p:cNvSpPr/>
            <p:nvPr/>
          </p:nvSpPr>
          <p:spPr>
            <a:xfrm>
              <a:off x="2708238" y="3151354"/>
              <a:ext cx="398032" cy="45245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D78CF8-BB84-04F5-6E8C-A176C174C1F2}"/>
                </a:ext>
              </a:extLst>
            </p:cNvPr>
            <p:cNvSpPr/>
            <p:nvPr/>
          </p:nvSpPr>
          <p:spPr>
            <a:xfrm>
              <a:off x="2708238" y="3603813"/>
              <a:ext cx="398032" cy="398996"/>
            </a:xfrm>
            <a:custGeom>
              <a:avLst/>
              <a:gdLst>
                <a:gd name="connsiteX0" fmla="*/ 0 w 398032"/>
                <a:gd name="connsiteY0" fmla="*/ 0 h 239934"/>
                <a:gd name="connsiteX1" fmla="*/ 398032 w 398032"/>
                <a:gd name="connsiteY1" fmla="*/ 0 h 239934"/>
                <a:gd name="connsiteX2" fmla="*/ 398032 w 398032"/>
                <a:gd name="connsiteY2" fmla="*/ 239934 h 239934"/>
                <a:gd name="connsiteX3" fmla="*/ 0 w 398032"/>
                <a:gd name="connsiteY3" fmla="*/ 239934 h 239934"/>
                <a:gd name="connsiteX4" fmla="*/ 0 w 398032"/>
                <a:gd name="connsiteY4" fmla="*/ 0 h 239934"/>
                <a:gd name="connsiteX0" fmla="*/ 0 w 398032"/>
                <a:gd name="connsiteY0" fmla="*/ 0 h 330517"/>
                <a:gd name="connsiteX1" fmla="*/ 398032 w 398032"/>
                <a:gd name="connsiteY1" fmla="*/ 0 h 330517"/>
                <a:gd name="connsiteX2" fmla="*/ 398032 w 398032"/>
                <a:gd name="connsiteY2" fmla="*/ 239934 h 330517"/>
                <a:gd name="connsiteX3" fmla="*/ 0 w 398032"/>
                <a:gd name="connsiteY3" fmla="*/ 239934 h 330517"/>
                <a:gd name="connsiteX4" fmla="*/ 0 w 398032"/>
                <a:gd name="connsiteY4" fmla="*/ 0 h 330517"/>
                <a:gd name="connsiteX0" fmla="*/ 0 w 398032"/>
                <a:gd name="connsiteY0" fmla="*/ 0 h 396951"/>
                <a:gd name="connsiteX1" fmla="*/ 398032 w 398032"/>
                <a:gd name="connsiteY1" fmla="*/ 0 h 396951"/>
                <a:gd name="connsiteX2" fmla="*/ 398032 w 398032"/>
                <a:gd name="connsiteY2" fmla="*/ 239934 h 396951"/>
                <a:gd name="connsiteX3" fmla="*/ 0 w 398032"/>
                <a:gd name="connsiteY3" fmla="*/ 239934 h 396951"/>
                <a:gd name="connsiteX4" fmla="*/ 0 w 398032"/>
                <a:gd name="connsiteY4" fmla="*/ 0 h 396951"/>
                <a:gd name="connsiteX0" fmla="*/ 0 w 398032"/>
                <a:gd name="connsiteY0" fmla="*/ 0 h 398996"/>
                <a:gd name="connsiteX1" fmla="*/ 398032 w 398032"/>
                <a:gd name="connsiteY1" fmla="*/ 0 h 398996"/>
                <a:gd name="connsiteX2" fmla="*/ 398032 w 398032"/>
                <a:gd name="connsiteY2" fmla="*/ 239934 h 398996"/>
                <a:gd name="connsiteX3" fmla="*/ 0 w 398032"/>
                <a:gd name="connsiteY3" fmla="*/ 239934 h 398996"/>
                <a:gd name="connsiteX4" fmla="*/ 0 w 398032"/>
                <a:gd name="connsiteY4" fmla="*/ 0 h 39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032" h="398996">
                  <a:moveTo>
                    <a:pt x="0" y="0"/>
                  </a:moveTo>
                  <a:lnTo>
                    <a:pt x="398032" y="0"/>
                  </a:lnTo>
                  <a:lnTo>
                    <a:pt x="398032" y="239934"/>
                  </a:lnTo>
                  <a:cubicBezTo>
                    <a:pt x="345227" y="454763"/>
                    <a:pt x="50050" y="449255"/>
                    <a:pt x="0" y="2399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EE369B-5970-265A-9F3D-6021336C9608}"/>
                </a:ext>
              </a:extLst>
            </p:cNvPr>
            <p:cNvSpPr/>
            <p:nvPr/>
          </p:nvSpPr>
          <p:spPr>
            <a:xfrm>
              <a:off x="2076226" y="2164593"/>
              <a:ext cx="441063" cy="1452283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B38345-9ECA-6959-65BF-F2C0FF4B3F84}"/>
                </a:ext>
              </a:extLst>
            </p:cNvPr>
            <p:cNvSpPr/>
            <p:nvPr/>
          </p:nvSpPr>
          <p:spPr>
            <a:xfrm>
              <a:off x="3306912" y="2151529"/>
              <a:ext cx="441063" cy="1452283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A746E8-7DF6-99AD-FFDF-1AEEBA3EAE21}"/>
                </a:ext>
              </a:extLst>
            </p:cNvPr>
            <p:cNvSpPr/>
            <p:nvPr/>
          </p:nvSpPr>
          <p:spPr>
            <a:xfrm>
              <a:off x="1839558" y="4711849"/>
              <a:ext cx="2092362" cy="28507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0ED34CA-D70D-6910-5DFF-450B7B3F8712}"/>
                </a:ext>
              </a:extLst>
            </p:cNvPr>
            <p:cNvSpPr/>
            <p:nvPr/>
          </p:nvSpPr>
          <p:spPr>
            <a:xfrm>
              <a:off x="2708238" y="2597971"/>
              <a:ext cx="398033" cy="1409252"/>
            </a:xfrm>
            <a:prstGeom prst="roundRect">
              <a:avLst>
                <a:gd name="adj" fmla="val 4774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93CF75-3DCC-8A13-8B49-C4B6A3426F57}"/>
                </a:ext>
              </a:extLst>
            </p:cNvPr>
            <p:cNvCxnSpPr/>
            <p:nvPr/>
          </p:nvCxnSpPr>
          <p:spPr>
            <a:xfrm>
              <a:off x="2901875" y="1904104"/>
              <a:ext cx="0" cy="6938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B6A1AC-CA13-65EC-4632-2408B7E9CD9B}"/>
                </a:ext>
              </a:extLst>
            </p:cNvPr>
            <p:cNvSpPr txBox="1"/>
            <p:nvPr/>
          </p:nvSpPr>
          <p:spPr>
            <a:xfrm rot="16200000">
              <a:off x="1457972" y="3925593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Cooling</a:t>
              </a:r>
              <a:endParaRPr lang="en-IN" sz="1600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F8E244-44EC-00DA-9D1D-19A79026DFE6}"/>
                </a:ext>
              </a:extLst>
            </p:cNvPr>
            <p:cNvSpPr txBox="1"/>
            <p:nvPr/>
          </p:nvSpPr>
          <p:spPr>
            <a:xfrm rot="16200000">
              <a:off x="1460219" y="2824772"/>
              <a:ext cx="8737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Heating</a:t>
              </a:r>
              <a:endParaRPr lang="en-IN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1CEDCB-129B-6780-E8E6-D27DDB2B3646}"/>
                </a:ext>
              </a:extLst>
            </p:cNvPr>
            <p:cNvSpPr/>
            <p:nvPr/>
          </p:nvSpPr>
          <p:spPr>
            <a:xfrm>
              <a:off x="2077851" y="3671894"/>
              <a:ext cx="441063" cy="104004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FD64F2-B126-E1A7-B1BA-DEA78BD07778}"/>
                </a:ext>
              </a:extLst>
            </p:cNvPr>
            <p:cNvSpPr/>
            <p:nvPr/>
          </p:nvSpPr>
          <p:spPr>
            <a:xfrm>
              <a:off x="3306912" y="3671805"/>
              <a:ext cx="441063" cy="104004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092655-1F4B-E863-AD2B-E276AD7E2F5D}"/>
                </a:ext>
              </a:extLst>
            </p:cNvPr>
            <p:cNvSpPr/>
            <p:nvPr/>
          </p:nvSpPr>
          <p:spPr>
            <a:xfrm>
              <a:off x="2377648" y="2204120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1EBB18-089E-EEFD-86C9-EF3CDC5C6A1D}"/>
                </a:ext>
              </a:extLst>
            </p:cNvPr>
            <p:cNvSpPr/>
            <p:nvPr/>
          </p:nvSpPr>
          <p:spPr>
            <a:xfrm>
              <a:off x="2377648" y="2361969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34F1CB-C1FE-52E8-12EE-231D2BEC4029}"/>
                </a:ext>
              </a:extLst>
            </p:cNvPr>
            <p:cNvSpPr/>
            <p:nvPr/>
          </p:nvSpPr>
          <p:spPr>
            <a:xfrm>
              <a:off x="2377648" y="2519818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AB7B43-5C04-4389-18C0-77CCE67B73EB}"/>
                </a:ext>
              </a:extLst>
            </p:cNvPr>
            <p:cNvSpPr/>
            <p:nvPr/>
          </p:nvSpPr>
          <p:spPr>
            <a:xfrm>
              <a:off x="2374383" y="267766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4AB049-7031-97ED-0F16-77DA0CF556F8}"/>
                </a:ext>
              </a:extLst>
            </p:cNvPr>
            <p:cNvSpPr/>
            <p:nvPr/>
          </p:nvSpPr>
          <p:spPr>
            <a:xfrm>
              <a:off x="2377648" y="283414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DDBFFC4-358A-6FAD-075A-A5D2668A1CFE}"/>
                </a:ext>
              </a:extLst>
            </p:cNvPr>
            <p:cNvSpPr/>
            <p:nvPr/>
          </p:nvSpPr>
          <p:spPr>
            <a:xfrm>
              <a:off x="2374383" y="299062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98ACF8-312E-0D86-B271-2E28725CB601}"/>
                </a:ext>
              </a:extLst>
            </p:cNvPr>
            <p:cNvSpPr/>
            <p:nvPr/>
          </p:nvSpPr>
          <p:spPr>
            <a:xfrm>
              <a:off x="2376339" y="3151354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FF6737E-DF5E-FE05-6968-FA57CD34BFED}"/>
                </a:ext>
              </a:extLst>
            </p:cNvPr>
            <p:cNvSpPr/>
            <p:nvPr/>
          </p:nvSpPr>
          <p:spPr>
            <a:xfrm>
              <a:off x="2376339" y="330358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8D67300-58D5-77EC-7001-EB48AED1E8D2}"/>
                </a:ext>
              </a:extLst>
            </p:cNvPr>
            <p:cNvSpPr/>
            <p:nvPr/>
          </p:nvSpPr>
          <p:spPr>
            <a:xfrm>
              <a:off x="2373073" y="3450092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F015F0A-FB30-4D77-7470-5C06047AF785}"/>
                </a:ext>
              </a:extLst>
            </p:cNvPr>
            <p:cNvSpPr/>
            <p:nvPr/>
          </p:nvSpPr>
          <p:spPr>
            <a:xfrm>
              <a:off x="3347838" y="2204120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7D2A2A2-87DB-0970-C16A-9632B129A67B}"/>
                </a:ext>
              </a:extLst>
            </p:cNvPr>
            <p:cNvSpPr/>
            <p:nvPr/>
          </p:nvSpPr>
          <p:spPr>
            <a:xfrm>
              <a:off x="3347838" y="2361969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C9A092-4B4C-3362-2879-D6FFADC05284}"/>
                </a:ext>
              </a:extLst>
            </p:cNvPr>
            <p:cNvSpPr/>
            <p:nvPr/>
          </p:nvSpPr>
          <p:spPr>
            <a:xfrm>
              <a:off x="3347838" y="2519818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809EAC-4340-0AFF-A114-33130AD2E0B1}"/>
                </a:ext>
              </a:extLst>
            </p:cNvPr>
            <p:cNvSpPr/>
            <p:nvPr/>
          </p:nvSpPr>
          <p:spPr>
            <a:xfrm>
              <a:off x="3344573" y="267766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51E6AE-9E9C-E2EF-7BAA-79C208A98D5F}"/>
                </a:ext>
              </a:extLst>
            </p:cNvPr>
            <p:cNvSpPr/>
            <p:nvPr/>
          </p:nvSpPr>
          <p:spPr>
            <a:xfrm>
              <a:off x="3347838" y="283414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6064E16-EEF1-8170-C0BB-74681A490978}"/>
                </a:ext>
              </a:extLst>
            </p:cNvPr>
            <p:cNvSpPr/>
            <p:nvPr/>
          </p:nvSpPr>
          <p:spPr>
            <a:xfrm>
              <a:off x="3344573" y="299062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C36383-DAB9-0C11-7C92-5179C8BEF846}"/>
                </a:ext>
              </a:extLst>
            </p:cNvPr>
            <p:cNvSpPr/>
            <p:nvPr/>
          </p:nvSpPr>
          <p:spPr>
            <a:xfrm>
              <a:off x="3346529" y="3151354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F8EFE2-7632-EED5-9D6D-EAE388528889}"/>
                </a:ext>
              </a:extLst>
            </p:cNvPr>
            <p:cNvSpPr/>
            <p:nvPr/>
          </p:nvSpPr>
          <p:spPr>
            <a:xfrm>
              <a:off x="3346529" y="3303587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1DA1C22-E920-084C-7019-90B079B86DAB}"/>
                </a:ext>
              </a:extLst>
            </p:cNvPr>
            <p:cNvSpPr/>
            <p:nvPr/>
          </p:nvSpPr>
          <p:spPr>
            <a:xfrm>
              <a:off x="3343263" y="3450092"/>
              <a:ext cx="108000" cy="108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66FDAF-E131-3D6D-3ADE-EC068D186779}"/>
                </a:ext>
              </a:extLst>
            </p:cNvPr>
            <p:cNvSpPr txBox="1"/>
            <p:nvPr/>
          </p:nvSpPr>
          <p:spPr>
            <a:xfrm>
              <a:off x="2645206" y="3146940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Melt</a:t>
              </a:r>
              <a:endParaRPr lang="en-IN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25AA82-D467-869E-0DE2-55D98DCDFBA8}"/>
                </a:ext>
              </a:extLst>
            </p:cNvPr>
            <p:cNvSpPr txBox="1"/>
            <p:nvPr/>
          </p:nvSpPr>
          <p:spPr>
            <a:xfrm>
              <a:off x="3195213" y="3689802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Solid</a:t>
              </a:r>
              <a:endParaRPr lang="en-IN" sz="1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E254CD5-BAF0-0508-A3CC-DA869F333A0C}"/>
                </a:ext>
              </a:extLst>
            </p:cNvPr>
            <p:cNvSpPr/>
            <p:nvPr/>
          </p:nvSpPr>
          <p:spPr>
            <a:xfrm>
              <a:off x="2836843" y="3943791"/>
              <a:ext cx="157836" cy="5901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E6FFCD-DA1A-D4C3-8ABB-F4FBA6AC828A}"/>
                </a:ext>
              </a:extLst>
            </p:cNvPr>
            <p:cNvSpPr txBox="1"/>
            <p:nvPr/>
          </p:nvSpPr>
          <p:spPr>
            <a:xfrm>
              <a:off x="3011820" y="4252950"/>
              <a:ext cx="575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Seed</a:t>
              </a:r>
              <a:endParaRPr lang="en-IN" sz="14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0390D9-5F70-EE1E-4CE2-1EA97565BEA8}"/>
                </a:ext>
              </a:extLst>
            </p:cNvPr>
            <p:cNvSpPr/>
            <p:nvPr/>
          </p:nvSpPr>
          <p:spPr>
            <a:xfrm>
              <a:off x="2913209" y="4021903"/>
              <a:ext cx="114147" cy="316943"/>
            </a:xfrm>
            <a:custGeom>
              <a:avLst/>
              <a:gdLst>
                <a:gd name="connsiteX0" fmla="*/ 76504 w 76504"/>
                <a:gd name="connsiteY0" fmla="*/ 306014 h 306014"/>
                <a:gd name="connsiteX1" fmla="*/ 0 w 76504"/>
                <a:gd name="connsiteY1" fmla="*/ 0 h 306014"/>
                <a:gd name="connsiteX0" fmla="*/ 80540 w 80540"/>
                <a:gd name="connsiteY0" fmla="*/ 306014 h 306014"/>
                <a:gd name="connsiteX1" fmla="*/ 4036 w 80540"/>
                <a:gd name="connsiteY1" fmla="*/ 0 h 306014"/>
                <a:gd name="connsiteX0" fmla="*/ 112249 w 112249"/>
                <a:gd name="connsiteY0" fmla="*/ 316943 h 316943"/>
                <a:gd name="connsiteX1" fmla="*/ 2958 w 112249"/>
                <a:gd name="connsiteY1" fmla="*/ 0 h 316943"/>
                <a:gd name="connsiteX0" fmla="*/ 115438 w 115438"/>
                <a:gd name="connsiteY0" fmla="*/ 316943 h 316943"/>
                <a:gd name="connsiteX1" fmla="*/ 6147 w 115438"/>
                <a:gd name="connsiteY1" fmla="*/ 0 h 316943"/>
                <a:gd name="connsiteX0" fmla="*/ 113945 w 113945"/>
                <a:gd name="connsiteY0" fmla="*/ 316943 h 316943"/>
                <a:gd name="connsiteX1" fmla="*/ 4654 w 113945"/>
                <a:gd name="connsiteY1" fmla="*/ 0 h 316943"/>
                <a:gd name="connsiteX0" fmla="*/ 114147 w 114147"/>
                <a:gd name="connsiteY0" fmla="*/ 316943 h 316943"/>
                <a:gd name="connsiteX1" fmla="*/ 4856 w 114147"/>
                <a:gd name="connsiteY1" fmla="*/ 0 h 31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47" h="316943">
                  <a:moveTo>
                    <a:pt x="114147" y="316943"/>
                  </a:moveTo>
                  <a:cubicBezTo>
                    <a:pt x="37645" y="251368"/>
                    <a:pt x="-17003" y="112934"/>
                    <a:pt x="4856" y="0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BA2581-CBAB-2C3F-2A8F-49C3133E5137}"/>
                </a:ext>
              </a:extLst>
            </p:cNvPr>
            <p:cNvSpPr txBox="1"/>
            <p:nvPr/>
          </p:nvSpPr>
          <p:spPr>
            <a:xfrm>
              <a:off x="3805673" y="2890738"/>
              <a:ext cx="1031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Heater coil</a:t>
              </a:r>
              <a:endParaRPr lang="en-IN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E1DE2DF-3359-05DF-3088-7BD0940F820B}"/>
                </a:ext>
              </a:extLst>
            </p:cNvPr>
            <p:cNvCxnSpPr>
              <a:stCxn id="42" idx="1"/>
            </p:cNvCxnSpPr>
            <p:nvPr/>
          </p:nvCxnSpPr>
          <p:spPr>
            <a:xfrm flipH="1" flipV="1">
              <a:off x="3527443" y="3044626"/>
              <a:ext cx="27823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129822D-ED67-FE2E-105A-4663E2BB779F}"/>
                </a:ext>
              </a:extLst>
            </p:cNvPr>
            <p:cNvCxnSpPr/>
            <p:nvPr/>
          </p:nvCxnSpPr>
          <p:spPr>
            <a:xfrm>
              <a:off x="713984" y="2164593"/>
              <a:ext cx="970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E23058-63FF-6893-1A3F-F1C5F2455C6B}"/>
                </a:ext>
              </a:extLst>
            </p:cNvPr>
            <p:cNvSpPr txBox="1"/>
            <p:nvPr/>
          </p:nvSpPr>
          <p:spPr>
            <a:xfrm>
              <a:off x="598946" y="1840756"/>
              <a:ext cx="11596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Temperature</a:t>
              </a:r>
              <a:endParaRPr lang="en-IN" sz="1400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6CDB7E6-E17C-D149-1839-40CFAC53F996}"/>
                </a:ext>
              </a:extLst>
            </p:cNvPr>
            <p:cNvCxnSpPr/>
            <p:nvPr/>
          </p:nvCxnSpPr>
          <p:spPr>
            <a:xfrm>
              <a:off x="713984" y="2164593"/>
              <a:ext cx="0" cy="2547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C1C41F-1C75-3CD6-13F0-1F88C5903BDD}"/>
                </a:ext>
              </a:extLst>
            </p:cNvPr>
            <p:cNvSpPr txBox="1"/>
            <p:nvPr/>
          </p:nvSpPr>
          <p:spPr>
            <a:xfrm rot="16200000">
              <a:off x="137198" y="3215947"/>
              <a:ext cx="811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Position</a:t>
              </a:r>
              <a:endParaRPr lang="en-IN" sz="140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9838E6-C8ED-FB0F-992F-0DDE553B2790}"/>
                </a:ext>
              </a:extLst>
            </p:cNvPr>
            <p:cNvSpPr/>
            <p:nvPr/>
          </p:nvSpPr>
          <p:spPr>
            <a:xfrm>
              <a:off x="823306" y="2167002"/>
              <a:ext cx="617187" cy="2509784"/>
            </a:xfrm>
            <a:custGeom>
              <a:avLst/>
              <a:gdLst>
                <a:gd name="connsiteX0" fmla="*/ 613775 w 613775"/>
                <a:gd name="connsiteY0" fmla="*/ 0 h 2242159"/>
                <a:gd name="connsiteX1" fmla="*/ 613775 w 613775"/>
                <a:gd name="connsiteY1" fmla="*/ 839244 h 2242159"/>
                <a:gd name="connsiteX2" fmla="*/ 0 w 613775"/>
                <a:gd name="connsiteY2" fmla="*/ 839244 h 2242159"/>
                <a:gd name="connsiteX3" fmla="*/ 0 w 613775"/>
                <a:gd name="connsiteY3" fmla="*/ 2242159 h 2242159"/>
                <a:gd name="connsiteX0" fmla="*/ 626301 w 626301"/>
                <a:gd name="connsiteY0" fmla="*/ 0 h 1475296"/>
                <a:gd name="connsiteX1" fmla="*/ 626301 w 626301"/>
                <a:gd name="connsiteY1" fmla="*/ 839244 h 1475296"/>
                <a:gd name="connsiteX2" fmla="*/ 12526 w 626301"/>
                <a:gd name="connsiteY2" fmla="*/ 839244 h 1475296"/>
                <a:gd name="connsiteX3" fmla="*/ 0 w 626301"/>
                <a:gd name="connsiteY3" fmla="*/ 1475296 h 1475296"/>
                <a:gd name="connsiteX0" fmla="*/ 626301 w 626301"/>
                <a:gd name="connsiteY0" fmla="*/ 0 h 1475296"/>
                <a:gd name="connsiteX1" fmla="*/ 626301 w 626301"/>
                <a:gd name="connsiteY1" fmla="*/ 839244 h 1475296"/>
                <a:gd name="connsiteX2" fmla="*/ 9114 w 626301"/>
                <a:gd name="connsiteY2" fmla="*/ 908872 h 1475296"/>
                <a:gd name="connsiteX3" fmla="*/ 0 w 626301"/>
                <a:gd name="connsiteY3" fmla="*/ 1475296 h 1475296"/>
                <a:gd name="connsiteX0" fmla="*/ 626301 w 626301"/>
                <a:gd name="connsiteY0" fmla="*/ 0 h 1475296"/>
                <a:gd name="connsiteX1" fmla="*/ 626301 w 626301"/>
                <a:gd name="connsiteY1" fmla="*/ 805425 h 1475296"/>
                <a:gd name="connsiteX2" fmla="*/ 9114 w 626301"/>
                <a:gd name="connsiteY2" fmla="*/ 908872 h 1475296"/>
                <a:gd name="connsiteX3" fmla="*/ 0 w 626301"/>
                <a:gd name="connsiteY3" fmla="*/ 1475296 h 1475296"/>
                <a:gd name="connsiteX0" fmla="*/ 626301 w 626301"/>
                <a:gd name="connsiteY0" fmla="*/ 0 h 1475296"/>
                <a:gd name="connsiteX1" fmla="*/ 626301 w 626301"/>
                <a:gd name="connsiteY1" fmla="*/ 805425 h 1475296"/>
                <a:gd name="connsiteX2" fmla="*/ 9114 w 626301"/>
                <a:gd name="connsiteY2" fmla="*/ 908872 h 1475296"/>
                <a:gd name="connsiteX3" fmla="*/ 0 w 626301"/>
                <a:gd name="connsiteY3" fmla="*/ 1475296 h 1475296"/>
                <a:gd name="connsiteX0" fmla="*/ 626301 w 626301"/>
                <a:gd name="connsiteY0" fmla="*/ 0 h 1475296"/>
                <a:gd name="connsiteX1" fmla="*/ 626301 w 626301"/>
                <a:gd name="connsiteY1" fmla="*/ 805425 h 1475296"/>
                <a:gd name="connsiteX2" fmla="*/ 9114 w 626301"/>
                <a:gd name="connsiteY2" fmla="*/ 908872 h 1475296"/>
                <a:gd name="connsiteX3" fmla="*/ 0 w 626301"/>
                <a:gd name="connsiteY3" fmla="*/ 1475296 h 1475296"/>
                <a:gd name="connsiteX0" fmla="*/ 617187 w 617187"/>
                <a:gd name="connsiteY0" fmla="*/ 0 h 1473307"/>
                <a:gd name="connsiteX1" fmla="*/ 617187 w 617187"/>
                <a:gd name="connsiteY1" fmla="*/ 805425 h 1473307"/>
                <a:gd name="connsiteX2" fmla="*/ 0 w 617187"/>
                <a:gd name="connsiteY2" fmla="*/ 908872 h 1473307"/>
                <a:gd name="connsiteX3" fmla="*/ 7946 w 617187"/>
                <a:gd name="connsiteY3" fmla="*/ 1473307 h 1473307"/>
                <a:gd name="connsiteX0" fmla="*/ 617187 w 617187"/>
                <a:gd name="connsiteY0" fmla="*/ 0 h 1473307"/>
                <a:gd name="connsiteX1" fmla="*/ 617187 w 617187"/>
                <a:gd name="connsiteY1" fmla="*/ 805425 h 1473307"/>
                <a:gd name="connsiteX2" fmla="*/ 0 w 617187"/>
                <a:gd name="connsiteY2" fmla="*/ 908872 h 1473307"/>
                <a:gd name="connsiteX3" fmla="*/ 7946 w 617187"/>
                <a:gd name="connsiteY3" fmla="*/ 1473307 h 1473307"/>
                <a:gd name="connsiteX0" fmla="*/ 617187 w 617187"/>
                <a:gd name="connsiteY0" fmla="*/ 0 h 1463360"/>
                <a:gd name="connsiteX1" fmla="*/ 617187 w 617187"/>
                <a:gd name="connsiteY1" fmla="*/ 805425 h 1463360"/>
                <a:gd name="connsiteX2" fmla="*/ 0 w 617187"/>
                <a:gd name="connsiteY2" fmla="*/ 908872 h 1463360"/>
                <a:gd name="connsiteX3" fmla="*/ 1122 w 617187"/>
                <a:gd name="connsiteY3" fmla="*/ 1463360 h 1463360"/>
                <a:gd name="connsiteX0" fmla="*/ 617187 w 617187"/>
                <a:gd name="connsiteY0" fmla="*/ 0 h 1463360"/>
                <a:gd name="connsiteX1" fmla="*/ 617187 w 617187"/>
                <a:gd name="connsiteY1" fmla="*/ 805425 h 1463360"/>
                <a:gd name="connsiteX2" fmla="*/ 0 w 617187"/>
                <a:gd name="connsiteY2" fmla="*/ 908872 h 1463360"/>
                <a:gd name="connsiteX3" fmla="*/ 1122 w 617187"/>
                <a:gd name="connsiteY3" fmla="*/ 1463360 h 146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187" h="1463360">
                  <a:moveTo>
                    <a:pt x="617187" y="0"/>
                  </a:moveTo>
                  <a:lnTo>
                    <a:pt x="617187" y="805425"/>
                  </a:lnTo>
                  <a:cubicBezTo>
                    <a:pt x="588879" y="859800"/>
                    <a:pt x="28308" y="848528"/>
                    <a:pt x="0" y="908872"/>
                  </a:cubicBezTo>
                  <a:cubicBezTo>
                    <a:pt x="0" y="1376510"/>
                    <a:pt x="1123" y="1347841"/>
                    <a:pt x="1122" y="146336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2962BE-55D3-B4AC-B3CF-6C0DAE46DB9B}"/>
                </a:ext>
              </a:extLst>
            </p:cNvPr>
            <p:cNvSpPr txBox="1"/>
            <p:nvPr/>
          </p:nvSpPr>
          <p:spPr>
            <a:xfrm>
              <a:off x="2537185" y="1590306"/>
              <a:ext cx="883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Lowering</a:t>
              </a:r>
              <a:endParaRPr lang="en-IN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7FF6FF0-5FCA-F0E4-DC62-0906160567B4}"/>
              </a:ext>
            </a:extLst>
          </p:cNvPr>
          <p:cNvCxnSpPr/>
          <p:nvPr/>
        </p:nvCxnSpPr>
        <p:spPr>
          <a:xfrm flipH="1" flipV="1">
            <a:off x="3560969" y="4526843"/>
            <a:ext cx="27823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53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69C9E-7F4A-C3A9-0E24-FC426437360B}"/>
              </a:ext>
            </a:extLst>
          </p:cNvPr>
          <p:cNvSpPr txBox="1"/>
          <p:nvPr/>
        </p:nvSpPr>
        <p:spPr>
          <a:xfrm>
            <a:off x="828338" y="710004"/>
            <a:ext cx="2732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Silicon Ingot</a:t>
            </a:r>
            <a:endParaRPr lang="en-IN" sz="3200" b="1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4267B-909A-1311-49F8-A78D44CD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77" y="1814229"/>
            <a:ext cx="6114818" cy="4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6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D3FE67-CA2D-F33E-6C6D-D1B3A5E0D753}"/>
              </a:ext>
            </a:extLst>
          </p:cNvPr>
          <p:cNvSpPr txBox="1"/>
          <p:nvPr/>
        </p:nvSpPr>
        <p:spPr>
          <a:xfrm>
            <a:off x="828337" y="710004"/>
            <a:ext cx="68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Identification of crystal planes</a:t>
            </a:r>
            <a:endParaRPr lang="en-IN" sz="3200" b="1" dirty="0">
              <a:solidFill>
                <a:srgbClr val="FF6600"/>
              </a:solidFill>
            </a:endParaRPr>
          </a:p>
        </p:txBody>
      </p:sp>
      <p:pic>
        <p:nvPicPr>
          <p:cNvPr id="4098" name="Picture 2" descr="Silicon Wafer Substrates 100 P Type Dia 2 In | Desertcart Trinidad and  Tobago">
            <a:extLst>
              <a:ext uri="{FF2B5EF4-FFF2-40B4-BE49-F238E27FC236}">
                <a16:creationId xmlns:a16="http://schemas.microsoft.com/office/drawing/2014/main" id="{7052A28C-D7E6-C852-1243-9A787F2D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27" y="2572120"/>
            <a:ext cx="2201732" cy="16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C39082-BA26-82DA-DB48-A761686851DE}"/>
              </a:ext>
            </a:extLst>
          </p:cNvPr>
          <p:cNvGrpSpPr/>
          <p:nvPr/>
        </p:nvGrpSpPr>
        <p:grpSpPr>
          <a:xfrm>
            <a:off x="681267" y="1672340"/>
            <a:ext cx="4431561" cy="2243917"/>
            <a:chOff x="914989" y="2307041"/>
            <a:chExt cx="4431561" cy="2243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D9F586-FCB8-D09A-789A-DE7EC284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989" y="2307041"/>
              <a:ext cx="4431561" cy="224391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F38E6E-3923-ED93-2EC1-405F9689B75E}"/>
                </a:ext>
              </a:extLst>
            </p:cNvPr>
            <p:cNvSpPr/>
            <p:nvPr/>
          </p:nvSpPr>
          <p:spPr>
            <a:xfrm>
              <a:off x="1021976" y="2443029"/>
              <a:ext cx="215151" cy="258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DCC7E3-D489-6645-A904-98F9E3D45089}"/>
              </a:ext>
            </a:extLst>
          </p:cNvPr>
          <p:cNvSpPr txBox="1"/>
          <p:nvPr/>
        </p:nvSpPr>
        <p:spPr>
          <a:xfrm>
            <a:off x="6157163" y="4381681"/>
            <a:ext cx="2115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Notch Cut along {110}</a:t>
            </a:r>
            <a:endParaRPr lang="en-IN" sz="1600" dirty="0">
              <a:solidFill>
                <a:srgbClr val="0070C0"/>
              </a:solidFill>
            </a:endParaRPr>
          </a:p>
        </p:txBody>
      </p:sp>
      <p:pic>
        <p:nvPicPr>
          <p:cNvPr id="4100" name="Picture 4" descr="Color online) Omega-2Theta symmetric HR-XRD scan of three samples,... |  Download Scientific Diagram">
            <a:extLst>
              <a:ext uri="{FF2B5EF4-FFF2-40B4-BE49-F238E27FC236}">
                <a16:creationId xmlns:a16="http://schemas.microsoft.com/office/drawing/2014/main" id="{B192BD9C-3AB6-DEAC-68DF-098152D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53" y="4002791"/>
            <a:ext cx="3319842" cy="266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8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. Fabricating high-precision, multifunctional semiconductors |  Semiconductor Technology | Nikon Business">
            <a:extLst>
              <a:ext uri="{FF2B5EF4-FFF2-40B4-BE49-F238E27FC236}">
                <a16:creationId xmlns:a16="http://schemas.microsoft.com/office/drawing/2014/main" id="{2EB7A7DC-D254-EA0F-AAE5-66554F17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88" y="3765056"/>
            <a:ext cx="4356700" cy="272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66719-4AB0-A17D-BA43-E1E3A351B276}"/>
              </a:ext>
            </a:extLst>
          </p:cNvPr>
          <p:cNvSpPr txBox="1"/>
          <p:nvPr/>
        </p:nvSpPr>
        <p:spPr>
          <a:xfrm>
            <a:off x="828337" y="710004"/>
            <a:ext cx="68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Silicon Ingot cutting into wafers</a:t>
            </a:r>
            <a:endParaRPr lang="en-IN" sz="3200" b="1" dirty="0">
              <a:solidFill>
                <a:srgbClr val="FF66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56AA2-B70A-837B-C6CD-6CD1D4C9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03" y="1523990"/>
            <a:ext cx="4224894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6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35F6-C8A7-1109-D6D6-4627391E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F8FF47-4AD8-B7B9-DBF8-E89E35DBC337}"/>
              </a:ext>
            </a:extLst>
          </p:cNvPr>
          <p:cNvSpPr txBox="1"/>
          <p:nvPr/>
        </p:nvSpPr>
        <p:spPr>
          <a:xfrm>
            <a:off x="828337" y="710004"/>
            <a:ext cx="6874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Identification of doping</a:t>
            </a:r>
            <a:endParaRPr lang="en-IN" sz="3200" b="1" dirty="0">
              <a:solidFill>
                <a:srgbClr val="FF66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87B475-CD8D-7002-E244-637FF3F71D9C}"/>
              </a:ext>
            </a:extLst>
          </p:cNvPr>
          <p:cNvSpPr/>
          <p:nvPr/>
        </p:nvSpPr>
        <p:spPr>
          <a:xfrm>
            <a:off x="2912017" y="2163250"/>
            <a:ext cx="1152000" cy="11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9A02DD-BF2C-118E-51F9-A107C193A50E}"/>
              </a:ext>
            </a:extLst>
          </p:cNvPr>
          <p:cNvSpPr/>
          <p:nvPr/>
        </p:nvSpPr>
        <p:spPr>
          <a:xfrm>
            <a:off x="4016956" y="2287779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E95FD-48CC-46FD-FE21-E397C8EA327E}"/>
              </a:ext>
            </a:extLst>
          </p:cNvPr>
          <p:cNvSpPr/>
          <p:nvPr/>
        </p:nvSpPr>
        <p:spPr>
          <a:xfrm>
            <a:off x="2702871" y="2257144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983DC-19C4-98D9-B396-D544E135043B}"/>
              </a:ext>
            </a:extLst>
          </p:cNvPr>
          <p:cNvSpPr txBox="1"/>
          <p:nvPr/>
        </p:nvSpPr>
        <p:spPr>
          <a:xfrm>
            <a:off x="4008703" y="2591123"/>
            <a:ext cx="727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Primary </a:t>
            </a:r>
          </a:p>
          <a:p>
            <a:pPr algn="ctr"/>
            <a:r>
              <a:rPr lang="en-US" sz="1200" dirty="0"/>
              <a:t>flat</a:t>
            </a:r>
            <a:endParaRPr lang="en-IN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ADA71-D3D1-FE73-4D88-641C144F003F}"/>
              </a:ext>
            </a:extLst>
          </p:cNvPr>
          <p:cNvSpPr txBox="1"/>
          <p:nvPr/>
        </p:nvSpPr>
        <p:spPr>
          <a:xfrm>
            <a:off x="2999742" y="3373654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(100) n-type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D778A-E241-84DD-8222-B2A5E4F89355}"/>
              </a:ext>
            </a:extLst>
          </p:cNvPr>
          <p:cNvSpPr txBox="1"/>
          <p:nvPr/>
        </p:nvSpPr>
        <p:spPr>
          <a:xfrm>
            <a:off x="1953592" y="2508417"/>
            <a:ext cx="94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Secondary flat</a:t>
            </a:r>
            <a:endParaRPr lang="en-IN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CAC79B-5CF6-1AFB-4472-D36C7EB2F58F}"/>
              </a:ext>
            </a:extLst>
          </p:cNvPr>
          <p:cNvSpPr/>
          <p:nvPr/>
        </p:nvSpPr>
        <p:spPr>
          <a:xfrm>
            <a:off x="5170642" y="2153311"/>
            <a:ext cx="1152000" cy="11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31242C-E113-FC6B-8205-EDBA5A57F13B}"/>
              </a:ext>
            </a:extLst>
          </p:cNvPr>
          <p:cNvSpPr/>
          <p:nvPr/>
        </p:nvSpPr>
        <p:spPr>
          <a:xfrm>
            <a:off x="6285520" y="2277840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64D89E-E741-47BB-0B7C-667787FDE336}"/>
              </a:ext>
            </a:extLst>
          </p:cNvPr>
          <p:cNvSpPr/>
          <p:nvPr/>
        </p:nvSpPr>
        <p:spPr>
          <a:xfrm rot="5400000">
            <a:off x="5764225" y="1593187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BE208-8454-F324-9ED4-9E41C1433284}"/>
              </a:ext>
            </a:extLst>
          </p:cNvPr>
          <p:cNvSpPr txBox="1"/>
          <p:nvPr/>
        </p:nvSpPr>
        <p:spPr>
          <a:xfrm>
            <a:off x="6267328" y="2581184"/>
            <a:ext cx="727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Primary </a:t>
            </a:r>
          </a:p>
          <a:p>
            <a:pPr algn="ctr"/>
            <a:r>
              <a:rPr lang="en-US" sz="1200" dirty="0"/>
              <a:t>flat</a:t>
            </a:r>
            <a:endParaRPr lang="en-I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F4B09-87BF-66D5-47FA-2FB3A0547C1D}"/>
              </a:ext>
            </a:extLst>
          </p:cNvPr>
          <p:cNvSpPr txBox="1"/>
          <p:nvPr/>
        </p:nvSpPr>
        <p:spPr>
          <a:xfrm>
            <a:off x="5325047" y="3353872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(100) p-type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9FD404-8907-52DF-71FC-09F0BDD9EF04}"/>
              </a:ext>
            </a:extLst>
          </p:cNvPr>
          <p:cNvSpPr txBox="1"/>
          <p:nvPr/>
        </p:nvSpPr>
        <p:spPr>
          <a:xfrm>
            <a:off x="5258367" y="1662444"/>
            <a:ext cx="94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Secondary flat</a:t>
            </a:r>
            <a:endParaRPr lang="en-IN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557C81-5DD5-E298-2B8C-267CAA98F2F7}"/>
              </a:ext>
            </a:extLst>
          </p:cNvPr>
          <p:cNvSpPr/>
          <p:nvPr/>
        </p:nvSpPr>
        <p:spPr>
          <a:xfrm>
            <a:off x="5199291" y="4312417"/>
            <a:ext cx="1152000" cy="11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3EDC09-3AF9-9265-C9B1-69FA25F139CB}"/>
              </a:ext>
            </a:extLst>
          </p:cNvPr>
          <p:cNvSpPr/>
          <p:nvPr/>
        </p:nvSpPr>
        <p:spPr>
          <a:xfrm>
            <a:off x="6314169" y="4436946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42449-9993-8AA6-F820-1FA284C3C43F}"/>
              </a:ext>
            </a:extLst>
          </p:cNvPr>
          <p:cNvSpPr txBox="1"/>
          <p:nvPr/>
        </p:nvSpPr>
        <p:spPr>
          <a:xfrm>
            <a:off x="6295977" y="4740290"/>
            <a:ext cx="727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Primary </a:t>
            </a:r>
          </a:p>
          <a:p>
            <a:pPr algn="ctr"/>
            <a:r>
              <a:rPr lang="en-US" sz="1200" dirty="0"/>
              <a:t>flat</a:t>
            </a:r>
            <a:endParaRPr lang="en-IN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FC4BD-2CF3-6BB7-B2D5-E4C0239A5F56}"/>
              </a:ext>
            </a:extLst>
          </p:cNvPr>
          <p:cNvSpPr txBox="1"/>
          <p:nvPr/>
        </p:nvSpPr>
        <p:spPr>
          <a:xfrm>
            <a:off x="5353696" y="5512978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(111) p-type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B63D5A-9357-0527-495D-82ED45553AEB}"/>
              </a:ext>
            </a:extLst>
          </p:cNvPr>
          <p:cNvSpPr/>
          <p:nvPr/>
        </p:nvSpPr>
        <p:spPr>
          <a:xfrm>
            <a:off x="2912017" y="4304996"/>
            <a:ext cx="1152000" cy="11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8E101E-93F1-1AEE-EE8F-9F2D59D85D34}"/>
              </a:ext>
            </a:extLst>
          </p:cNvPr>
          <p:cNvSpPr/>
          <p:nvPr/>
        </p:nvSpPr>
        <p:spPr>
          <a:xfrm>
            <a:off x="4016956" y="4429525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8B13-4C34-CF6E-2DEB-D1E66288462A}"/>
              </a:ext>
            </a:extLst>
          </p:cNvPr>
          <p:cNvSpPr/>
          <p:nvPr/>
        </p:nvSpPr>
        <p:spPr>
          <a:xfrm rot="7702038">
            <a:off x="3729454" y="3812744"/>
            <a:ext cx="209920" cy="96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AAEF75-63B3-A4A3-363B-DAF83EAFFA1E}"/>
              </a:ext>
            </a:extLst>
          </p:cNvPr>
          <p:cNvSpPr txBox="1"/>
          <p:nvPr/>
        </p:nvSpPr>
        <p:spPr>
          <a:xfrm>
            <a:off x="4008703" y="4732869"/>
            <a:ext cx="727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Primary </a:t>
            </a:r>
          </a:p>
          <a:p>
            <a:pPr algn="ctr"/>
            <a:r>
              <a:rPr lang="en-US" sz="1200" dirty="0"/>
              <a:t>flat</a:t>
            </a:r>
            <a:endParaRPr lang="en-IN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6B527-CAA6-9DCA-E642-F3C605A07152}"/>
              </a:ext>
            </a:extLst>
          </p:cNvPr>
          <p:cNvSpPr txBox="1"/>
          <p:nvPr/>
        </p:nvSpPr>
        <p:spPr>
          <a:xfrm>
            <a:off x="3066422" y="550555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(111) n-type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3A713A-28C0-F5FE-C831-A29CD8052988}"/>
              </a:ext>
            </a:extLst>
          </p:cNvPr>
          <p:cNvSpPr txBox="1"/>
          <p:nvPr/>
        </p:nvSpPr>
        <p:spPr>
          <a:xfrm>
            <a:off x="3759094" y="4095667"/>
            <a:ext cx="94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Secondary flat</a:t>
            </a:r>
            <a:endParaRPr lang="en-IN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A564AB-63B0-8C1A-29F3-45C1D1359116}"/>
              </a:ext>
            </a:extLst>
          </p:cNvPr>
          <p:cNvCxnSpPr>
            <a:cxnSpLocks/>
          </p:cNvCxnSpPr>
          <p:nvPr/>
        </p:nvCxnSpPr>
        <p:spPr>
          <a:xfrm>
            <a:off x="3391270" y="4903433"/>
            <a:ext cx="56226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EEDC74-5E67-2D32-9328-5CDD79AA1369}"/>
              </a:ext>
            </a:extLst>
          </p:cNvPr>
          <p:cNvCxnSpPr>
            <a:cxnSpLocks/>
          </p:cNvCxnSpPr>
          <p:nvPr/>
        </p:nvCxnSpPr>
        <p:spPr>
          <a:xfrm flipV="1">
            <a:off x="3391270" y="4460958"/>
            <a:ext cx="379180" cy="4483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7709DB-0669-40B1-B1C6-C37CF55AE9EE}"/>
              </a:ext>
            </a:extLst>
          </p:cNvPr>
          <p:cNvSpPr txBox="1"/>
          <p:nvPr/>
        </p:nvSpPr>
        <p:spPr>
          <a:xfrm>
            <a:off x="3468813" y="4653706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45 °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08174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5223</TotalTime>
  <Words>489</Words>
  <Application>Microsoft Office PowerPoint</Application>
  <PresentationFormat>On-screen Show (4:3)</PresentationFormat>
  <Paragraphs>104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Subhomoy Haldar</dc:creator>
  <cp:lastModifiedBy>Subhomoy Haldar</cp:lastModifiedBy>
  <cp:revision>41</cp:revision>
  <dcterms:created xsi:type="dcterms:W3CDTF">2025-09-08T11:38:29Z</dcterms:created>
  <dcterms:modified xsi:type="dcterms:W3CDTF">2025-09-12T13:42:53Z</dcterms:modified>
</cp:coreProperties>
</file>